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28" r:id="rId5"/>
  </p:sldMasterIdLst>
  <p:notesMasterIdLst>
    <p:notesMasterId r:id="rId74"/>
  </p:notesMasterIdLst>
  <p:sldIdLst>
    <p:sldId id="392" r:id="rId6"/>
    <p:sldId id="382" r:id="rId7"/>
    <p:sldId id="368" r:id="rId8"/>
    <p:sldId id="331" r:id="rId9"/>
    <p:sldId id="335" r:id="rId10"/>
    <p:sldId id="427" r:id="rId11"/>
    <p:sldId id="353" r:id="rId12"/>
    <p:sldId id="334" r:id="rId13"/>
    <p:sldId id="333" r:id="rId14"/>
    <p:sldId id="326" r:id="rId15"/>
    <p:sldId id="327" r:id="rId16"/>
    <p:sldId id="330" r:id="rId17"/>
    <p:sldId id="364" r:id="rId18"/>
    <p:sldId id="365" r:id="rId19"/>
    <p:sldId id="352" r:id="rId20"/>
    <p:sldId id="367" r:id="rId21"/>
    <p:sldId id="431" r:id="rId22"/>
    <p:sldId id="419" r:id="rId23"/>
    <p:sldId id="358" r:id="rId24"/>
    <p:sldId id="400" r:id="rId25"/>
    <p:sldId id="360" r:id="rId26"/>
    <p:sldId id="415" r:id="rId27"/>
    <p:sldId id="398" r:id="rId28"/>
    <p:sldId id="420" r:id="rId29"/>
    <p:sldId id="403" r:id="rId30"/>
    <p:sldId id="407" r:id="rId31"/>
    <p:sldId id="421" r:id="rId32"/>
    <p:sldId id="432" r:id="rId33"/>
    <p:sldId id="340" r:id="rId34"/>
    <p:sldId id="344" r:id="rId35"/>
    <p:sldId id="422" r:id="rId36"/>
    <p:sldId id="434" r:id="rId37"/>
    <p:sldId id="433" r:id="rId38"/>
    <p:sldId id="428" r:id="rId39"/>
    <p:sldId id="429" r:id="rId40"/>
    <p:sldId id="372" r:id="rId41"/>
    <p:sldId id="373" r:id="rId42"/>
    <p:sldId id="423" r:id="rId43"/>
    <p:sldId id="425" r:id="rId44"/>
    <p:sldId id="426" r:id="rId45"/>
    <p:sldId id="408" r:id="rId46"/>
    <p:sldId id="345" r:id="rId47"/>
    <p:sldId id="362" r:id="rId48"/>
    <p:sldId id="348" r:id="rId49"/>
    <p:sldId id="346" r:id="rId50"/>
    <p:sldId id="435" r:id="rId51"/>
    <p:sldId id="409" r:id="rId52"/>
    <p:sldId id="438" r:id="rId53"/>
    <p:sldId id="355" r:id="rId54"/>
    <p:sldId id="332" r:id="rId55"/>
    <p:sldId id="337" r:id="rId56"/>
    <p:sldId id="338" r:id="rId57"/>
    <p:sldId id="341" r:id="rId58"/>
    <p:sldId id="342" r:id="rId59"/>
    <p:sldId id="350" r:id="rId60"/>
    <p:sldId id="388" r:id="rId61"/>
    <p:sldId id="410" r:id="rId62"/>
    <p:sldId id="417" r:id="rId63"/>
    <p:sldId id="437" r:id="rId64"/>
    <p:sldId id="351" r:id="rId65"/>
    <p:sldId id="359" r:id="rId66"/>
    <p:sldId id="381" r:id="rId67"/>
    <p:sldId id="329" r:id="rId68"/>
    <p:sldId id="436" r:id="rId69"/>
    <p:sldId id="387" r:id="rId70"/>
    <p:sldId id="328" r:id="rId71"/>
    <p:sldId id="414" r:id="rId72"/>
    <p:sldId id="413" r:id="rId73"/>
  </p:sldIdLst>
  <p:sldSz cx="12192000" cy="6858000"/>
  <p:notesSz cx="6858000" cy="9144000"/>
  <p:embeddedFontLst>
    <p:embeddedFont>
      <p:font typeface="Calibri" panose="020F0502020204030204" pitchFamily="34" charset="0"/>
      <p:regular r:id="rId75"/>
      <p:bold r:id="rId76"/>
      <p:italic r:id="rId77"/>
      <p:boldItalic r:id="rId78"/>
    </p:embeddedFont>
    <p:embeddedFont>
      <p:font typeface="Consolas" panose="020B0609020204030204" pitchFamily="49" charset="0"/>
      <p:regular r:id="rId79"/>
      <p:bold r:id="rId80"/>
      <p:italic r:id="rId81"/>
      <p:boldItalic r:id="rId82"/>
    </p:embeddedFont>
    <p:embeddedFont>
      <p:font typeface="Roboto" panose="02000000000000000000" pitchFamily="2" charset="0"/>
      <p:regular r:id="rId83"/>
      <p:bold r:id="rId84"/>
      <p:italic r:id="rId85"/>
      <p:boldItalic r:id="rId8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156F"/>
    <a:srgbClr val="FFFF00"/>
    <a:srgbClr val="99FF33"/>
    <a:srgbClr val="5B3A15"/>
    <a:srgbClr val="FFFFFF"/>
    <a:srgbClr val="F8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2" autoAdjust="0"/>
    <p:restoredTop sz="92138" autoAdjust="0"/>
  </p:normalViewPr>
  <p:slideViewPr>
    <p:cSldViewPr>
      <p:cViewPr varScale="1">
        <p:scale>
          <a:sx n="94" d="100"/>
          <a:sy n="94" d="100"/>
        </p:scale>
        <p:origin x="1032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088"/>
    </p:cViewPr>
  </p:sorterViewPr>
  <p:notesViewPr>
    <p:cSldViewPr>
      <p:cViewPr varScale="1">
        <p:scale>
          <a:sx n="78" d="100"/>
          <a:sy n="78" d="100"/>
        </p:scale>
        <p:origin x="1668" y="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76" Type="http://schemas.openxmlformats.org/officeDocument/2006/relationships/font" Target="fonts/font2.fntdata"/><Relationship Id="rId84" Type="http://schemas.openxmlformats.org/officeDocument/2006/relationships/font" Target="fonts/font10.fntdata"/><Relationship Id="rId89" Type="http://schemas.openxmlformats.org/officeDocument/2006/relationships/theme" Target="theme/theme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notesMaster" Target="notesMasters/notesMaster1.xml"/><Relationship Id="rId79" Type="http://schemas.openxmlformats.org/officeDocument/2006/relationships/font" Target="fonts/font5.fntdata"/><Relationship Id="rId87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61" Type="http://schemas.openxmlformats.org/officeDocument/2006/relationships/slide" Target="slides/slide56.xml"/><Relationship Id="rId82" Type="http://schemas.openxmlformats.org/officeDocument/2006/relationships/font" Target="fonts/font8.fntdata"/><Relationship Id="rId90" Type="http://schemas.openxmlformats.org/officeDocument/2006/relationships/tableStyles" Target="tableStyles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font" Target="fonts/font3.fntdata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font" Target="fonts/font6.fntdata"/><Relationship Id="rId85" Type="http://schemas.openxmlformats.org/officeDocument/2006/relationships/font" Target="fonts/font1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font" Target="fonts/font1.fntdata"/><Relationship Id="rId83" Type="http://schemas.openxmlformats.org/officeDocument/2006/relationships/font" Target="fonts/font9.fntdata"/><Relationship Id="rId88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font" Target="fonts/font4.fntdata"/><Relationship Id="rId81" Type="http://schemas.openxmlformats.org/officeDocument/2006/relationships/font" Target="fonts/font7.fntdata"/><Relationship Id="rId86" Type="http://schemas.openxmlformats.org/officeDocument/2006/relationships/font" Target="fonts/font1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01692-B899-4C77-BF47-5D6E94D5293B}" type="datetimeFigureOut">
              <a:rPr lang="en-US" smtClean="0"/>
              <a:pPr/>
              <a:t>9/11/2019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995D65-F9D0-489D-BCF8-B935B2E6D2F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55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C1C418-A307-4FD4-AF1B-8D3CE089837C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289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73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79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While the sysadmin role is unaffected by any DENY permissions while the CONTROL SERVER permission is. CONTROL SERVER is needed to access </a:t>
            </a:r>
            <a:r>
              <a:rPr lang="en-US" sz="1800" dirty="0" err="1"/>
              <a:t>sys.dm_exec_cached_plans</a:t>
            </a:r>
            <a:r>
              <a:rPr lang="en-US" sz="1800" dirty="0"/>
              <a:t>, a server-level DMV for reviewing plans in cache.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24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62000"/>
          </a:xfrm>
        </p:spPr>
        <p:txBody>
          <a:bodyPr>
            <a:noAutofit/>
          </a:bodyPr>
          <a:lstStyle>
            <a:lvl1pPr marL="0" indent="0" algn="ctr">
              <a:buNone/>
              <a:defRPr sz="4000" cap="none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n-US" sz="4000" b="1" cap="all" dirty="0">
                <a:solidFill>
                  <a:srgbClr val="3D156F"/>
                </a:solidFill>
                <a:latin typeface="+mj-lt"/>
                <a:ea typeface="+mj-ea"/>
                <a:cs typeface="+mj-cs"/>
              </a:rPr>
              <a:t>WHY IS THIS IMPORTANT?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990601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56BEA-34B8-449D-8F37-09E0575A8D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62000"/>
          </a:xfrm>
        </p:spPr>
        <p:txBody>
          <a:bodyPr>
            <a:noAutofit/>
          </a:bodyPr>
          <a:lstStyle>
            <a:lvl1pPr marL="0" indent="0" algn="ctr">
              <a:buNone/>
              <a:defRPr sz="4000" cap="none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n-US" sz="4000" b="1" cap="all" dirty="0">
                <a:solidFill>
                  <a:srgbClr val="3D156F"/>
                </a:solidFill>
                <a:latin typeface="+mj-lt"/>
                <a:ea typeface="+mj-ea"/>
                <a:cs typeface="+mj-cs"/>
              </a:rPr>
              <a:t>WHY IS THIS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04E60-AE9D-417F-86A8-C1EC79A7892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990601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6066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94214"/>
            <a:ext cx="11379200" cy="1143000"/>
          </a:xfrm>
        </p:spPr>
        <p:txBody>
          <a:bodyPr/>
          <a:lstStyle>
            <a:lvl1pPr>
              <a:defRPr cap="all" baseline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775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133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956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242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838201"/>
            <a:ext cx="10972800" cy="528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80059" y="1220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45" r:id="rId2"/>
    <p:sldLayoutId id="2147483760" r:id="rId3"/>
    <p:sldLayoutId id="2147483793" r:id="rId4"/>
    <p:sldLayoutId id="2147483794" r:id="rId5"/>
    <p:sldLayoutId id="2147483795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support.microsoft.com/kb/918992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SQL-Server/ODBC-Driver-17-for-SQL-Server-Released/ba-p/385825" TargetMode="External"/><Relationship Id="rId2" Type="http://schemas.openxmlformats.org/officeDocument/2006/relationships/hyperlink" Target="https://blogs.msdn.microsoft.com/sqlnativeclient/2017/10/06/announcing-the-new-release-of-ole-db-driver-for-sql-server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sqltact.com/2019/06/actual-emails-will-msoledb-work-for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parkhoundsql/sql-server-toolbox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customXml" Target="../../customXml/item2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hyperlink" Target="http://blogs.msdn.com/b/sqlsecurity/archive/2011/08/25/database-engine-permission-basics.aspx" TargetMode="External"/><Relationship Id="rId13" Type="http://schemas.openxmlformats.org/officeDocument/2006/relationships/hyperlink" Target="http://technet.microsoft.com/en-us/library/ms187359.aspx" TargetMode="External"/><Relationship Id="rId3" Type="http://schemas.openxmlformats.org/officeDocument/2006/relationships/hyperlink" Target="https://docs.microsoft.com/en-us/sql/connect/oledb/oledb-driver-for-sql-server?view=sql-server-2017" TargetMode="External"/><Relationship Id="rId7" Type="http://schemas.openxmlformats.org/officeDocument/2006/relationships/hyperlink" Target="http://msdn.microsoft.com/en-us/library/bb669058(v=VS.110).aspx" TargetMode="External"/><Relationship Id="rId12" Type="http://schemas.openxmlformats.org/officeDocument/2006/relationships/hyperlink" Target="https://www.slideshare.net/GrantFritchey/sql-injection-what-it-is-how-to-stop-it" TargetMode="External"/><Relationship Id="rId2" Type="http://schemas.openxmlformats.org/officeDocument/2006/relationships/hyperlink" Target="http://msdn.microsoft.com/en-us/library/ms191291.aspx" TargetMode="External"/><Relationship Id="rId16" Type="http://schemas.openxmlformats.org/officeDocument/2006/relationships/hyperlink" Target="https://azure.microsoft.com/en-us/documentation/articles/sql-database-manage-logins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cial.technet.microsoft.com/wiki/cfs-file.ashx/__key/communityserver-wikis-components-files/00-00-00-00-05/5710.Permissions_5F00_Poster_5F00_2008_5F00_R2_5F00_Wiki.pdf" TargetMode="External"/><Relationship Id="rId11" Type="http://schemas.openxmlformats.org/officeDocument/2006/relationships/hyperlink" Target="https://azure.microsoft.com/en-us/blog/azure-sql-database-threat-detection-your-built-in-security-expert/" TargetMode="External"/><Relationship Id="rId5" Type="http://schemas.openxmlformats.org/officeDocument/2006/relationships/hyperlink" Target="https://techcommunity.microsoft.com/t5/SQL-Server/ODBC-Driver-17-for-SQL-Server-Released/ba-p/385825" TargetMode="External"/><Relationship Id="rId15" Type="http://schemas.openxmlformats.org/officeDocument/2006/relationships/hyperlink" Target="https://azure.microsoft.com/en-us/documentation/articles/sql-database-aad-authentication/" TargetMode="External"/><Relationship Id="rId10" Type="http://schemas.openxmlformats.org/officeDocument/2006/relationships/hyperlink" Target="https://docs.microsoft.com/en-us/sql/relational-databases/databases/security-best-practices-with-contained-databases?view=sql-server-2017" TargetMode="External"/><Relationship Id="rId4" Type="http://schemas.openxmlformats.org/officeDocument/2006/relationships/hyperlink" Target="https://blogs.msdn.microsoft.com/sqlnativeclient/2017/10/06/announcing-the-new-release-of-ole-db-driver-for-sql-server/" TargetMode="External"/><Relationship Id="rId9" Type="http://schemas.openxmlformats.org/officeDocument/2006/relationships/hyperlink" Target="http://msdn.microsoft.com/en-us/library/ms191465.aspx" TargetMode="External"/><Relationship Id="rId14" Type="http://schemas.openxmlformats.org/officeDocument/2006/relationships/hyperlink" Target="http://support.microsoft.com/kb/918992" TargetMode="Externa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mailto:William.Assaf@sparkhound.com" TargetMode="External"/><Relationship Id="rId2" Type="http://schemas.openxmlformats.org/officeDocument/2006/relationships/hyperlink" Target="http://www.sqltact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0732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dirty="0">
                <a:latin typeface="Roboto" panose="02000000000000000000" pitchFamily="2" charset="0"/>
                <a:ea typeface="Roboto" panose="02000000000000000000" pitchFamily="2" charset="0"/>
              </a:rPr>
              <a:t>SQL Security Principals and Permissions 101</a:t>
            </a:r>
          </a:p>
        </p:txBody>
      </p:sp>
      <p:sp>
        <p:nvSpPr>
          <p:cNvPr id="3" name="Subtitle 2"/>
          <p:cNvSpPr>
            <a:spLocks noGrp="1"/>
          </p:cNvSpPr>
          <p:nvPr>
            <p:ph sz="half" idx="1"/>
          </p:nvPr>
        </p:nvSpPr>
        <p:spPr>
          <a:xfrm>
            <a:off x="3505200" y="4114800"/>
            <a:ext cx="5181600" cy="13716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William Assaf, MCSE</a:t>
            </a:r>
          </a:p>
        </p:txBody>
      </p:sp>
    </p:spTree>
    <p:extLst>
      <p:ext uri="{BB962C8B-B14F-4D97-AF65-F5344CB8AC3E}">
        <p14:creationId xmlns:p14="http://schemas.microsoft.com/office/powerpoint/2010/main" val="3085325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7C204D-8AF7-42F4-99F2-8F2D9BF4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Windows vs SQL Auth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Remember, a Login is what authenticates the user to the SQL Server instance, not a User.</a:t>
            </a:r>
          </a:p>
          <a:p>
            <a:endParaRPr lang="en-US" dirty="0"/>
          </a:p>
          <a:p>
            <a:r>
              <a:rPr lang="en-US" dirty="0"/>
              <a:t>In a typical business environment,</a:t>
            </a:r>
          </a:p>
          <a:p>
            <a:pPr marL="0" indent="0">
              <a:buNone/>
            </a:pPr>
            <a:r>
              <a:rPr lang="en-US" dirty="0"/>
              <a:t>	Windows Authentication means that</a:t>
            </a:r>
          </a:p>
          <a:p>
            <a:pPr marL="0" indent="0">
              <a:buNone/>
            </a:pPr>
            <a:r>
              <a:rPr lang="en-US" dirty="0"/>
              <a:t>			account creation/termination, </a:t>
            </a:r>
          </a:p>
          <a:p>
            <a:pPr marL="0" indent="0">
              <a:buNone/>
            </a:pPr>
            <a:r>
              <a:rPr lang="en-US" dirty="0"/>
              <a:t>			security group membership, </a:t>
            </a:r>
          </a:p>
          <a:p>
            <a:pPr marL="0" indent="0">
              <a:buNone/>
            </a:pPr>
            <a:r>
              <a:rPr lang="en-US" dirty="0"/>
              <a:t>			password policy,</a:t>
            </a:r>
          </a:p>
          <a:p>
            <a:pPr marL="0" indent="0">
              <a:buNone/>
            </a:pPr>
            <a:r>
              <a:rPr lang="en-US" dirty="0"/>
              <a:t>are all handled by an existing corporate security 	administration infrastructure.  </a:t>
            </a:r>
          </a:p>
        </p:txBody>
      </p:sp>
    </p:spTree>
    <p:extLst>
      <p:ext uri="{BB962C8B-B14F-4D97-AF65-F5344CB8AC3E}">
        <p14:creationId xmlns:p14="http://schemas.microsoft.com/office/powerpoint/2010/main" val="3903692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A1BB8C-F5DA-473E-860C-C6529045B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Windows vs SQL Auth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Windows Authentication is the default security model for SQL Server, by default the only security model, and cannot be disabled.</a:t>
            </a:r>
          </a:p>
          <a:p>
            <a:r>
              <a:rPr lang="en-US" sz="4000" dirty="0">
                <a:solidFill>
                  <a:schemeClr val="tx1"/>
                </a:solidFill>
              </a:rPr>
              <a:t>Choosing Mixed Mode as a server option enables SQL Logins and allows the “</a:t>
            </a:r>
            <a:r>
              <a:rPr lang="en-US" sz="4000" dirty="0" err="1">
                <a:solidFill>
                  <a:schemeClr val="tx1"/>
                </a:solidFill>
              </a:rPr>
              <a:t>sa</a:t>
            </a:r>
            <a:r>
              <a:rPr lang="en-US" sz="4000" dirty="0">
                <a:solidFill>
                  <a:schemeClr val="tx1"/>
                </a:solidFill>
              </a:rPr>
              <a:t>” account to be enabled.</a:t>
            </a:r>
          </a:p>
        </p:txBody>
      </p:sp>
    </p:spTree>
    <p:extLst>
      <p:ext uri="{BB962C8B-B14F-4D97-AF65-F5344CB8AC3E}">
        <p14:creationId xmlns:p14="http://schemas.microsoft.com/office/powerpoint/2010/main" val="3963717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19F366-8339-413D-BD8C-8091544E1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Apps + windows auth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33399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The Windows Authentication model creates Server Logins that are linked to Local or Domain Accounts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Preferably </a:t>
            </a:r>
            <a:r>
              <a:rPr lang="en-US" sz="3200" b="1" dirty="0">
                <a:solidFill>
                  <a:schemeClr val="tx1"/>
                </a:solidFill>
              </a:rPr>
              <a:t>AD Security Groups</a:t>
            </a:r>
            <a:r>
              <a:rPr lang="en-US" sz="3200" dirty="0">
                <a:solidFill>
                  <a:schemeClr val="tx1"/>
                </a:solidFill>
              </a:rPr>
              <a:t>, </a:t>
            </a:r>
            <a:r>
              <a:rPr lang="en-US" sz="3200" b="1" dirty="0">
                <a:solidFill>
                  <a:schemeClr val="tx1"/>
                </a:solidFill>
              </a:rPr>
              <a:t>not individuals</a:t>
            </a:r>
            <a:r>
              <a:rPr lang="en-US" sz="3200" dirty="0">
                <a:solidFill>
                  <a:schemeClr val="tx1"/>
                </a:solidFill>
              </a:rPr>
              <a:t>, so this membership is also managed by your existing security infrastructure.</a:t>
            </a:r>
          </a:p>
          <a:p>
            <a:r>
              <a:rPr lang="en-US" sz="3200" dirty="0">
                <a:solidFill>
                  <a:schemeClr val="tx1"/>
                </a:solidFill>
              </a:rPr>
              <a:t>From an Internet-facing server, Kerberos may be required to authenticate a Windows User directly from the application server to the SQL Server.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Can increase the complexity of an application </a:t>
            </a:r>
            <a:r>
              <a:rPr lang="en-US" sz="2800" dirty="0" err="1">
                <a:solidFill>
                  <a:schemeClr val="tx1"/>
                </a:solidFill>
              </a:rPr>
              <a:t>loadout</a:t>
            </a:r>
            <a:r>
              <a:rPr lang="en-US" sz="2800" dirty="0">
                <a:solidFill>
                  <a:schemeClr val="tx1"/>
                </a:solidFill>
              </a:rPr>
              <a:t>, but this is the Enterprise approach.</a:t>
            </a:r>
          </a:p>
        </p:txBody>
      </p:sp>
    </p:spTree>
    <p:extLst>
      <p:ext uri="{BB962C8B-B14F-4D97-AF65-F5344CB8AC3E}">
        <p14:creationId xmlns:p14="http://schemas.microsoft.com/office/powerpoint/2010/main" val="2434322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C103C0-C225-4EC7-82A4-FA2DE84D4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Logins + users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User can be linked to any Server Login – the names don’t actually have to match. The SID (Security-</a:t>
            </a:r>
            <a:r>
              <a:rPr lang="en-US" dirty="0" err="1"/>
              <a:t>IDentifier</a:t>
            </a:r>
            <a:r>
              <a:rPr lang="en-US" dirty="0"/>
              <a:t>) of the Login is shared by the User.</a:t>
            </a:r>
          </a:p>
          <a:p>
            <a:endParaRPr lang="en-US" dirty="0"/>
          </a:p>
        </p:txBody>
      </p:sp>
      <p:pic>
        <p:nvPicPr>
          <p:cNvPr id="5" name="Picture 4" descr="A screenshot of sample code using sys.server_principals and then sys.database_principals showing that the SID is different between a login and user, even though they share the same nam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192" y="2423550"/>
            <a:ext cx="7831616" cy="367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56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/>
          <p:cNvSpPr txBox="1">
            <a:spLocks/>
          </p:cNvSpPr>
          <p:nvPr/>
        </p:nvSpPr>
        <p:spPr>
          <a:xfrm>
            <a:off x="533400" y="829204"/>
            <a:ext cx="10744200" cy="5190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3D15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Logins are mapped to Users in the User Mapping page of the Login properties dialog.</a:t>
            </a:r>
          </a:p>
        </p:txBody>
      </p:sp>
      <p:pic>
        <p:nvPicPr>
          <p:cNvPr id="5" name="Picture 4" descr="A screenshot of the SSMS Database User properties page">
            <a:extLst>
              <a:ext uri="{FF2B5EF4-FFF2-40B4-BE49-F238E27FC236}">
                <a16:creationId xmlns:a16="http://schemas.microsoft.com/office/drawing/2014/main" id="{462C7336-CBBA-4E7E-B909-129B2941C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161" y="1828800"/>
            <a:ext cx="9021401" cy="2895600"/>
          </a:xfrm>
          <a:prstGeom prst="rect">
            <a:avLst/>
          </a:prstGeom>
        </p:spPr>
      </p:pic>
      <p:pic>
        <p:nvPicPr>
          <p:cNvPr id="8" name="Picture 7" descr="A screenshot of the SSMS Login Properties p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921" y="2133599"/>
            <a:ext cx="8261679" cy="7445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AF2DF6-C9A0-4461-95E0-EF378BCD1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User MAPPING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344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9BEBF7-D581-43ED-8F8C-8692A3F75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Orphaned </a:t>
            </a:r>
            <a:r>
              <a:rPr lang="en-US" b="1" cap="all" dirty="0" err="1">
                <a:solidFill>
                  <a:srgbClr val="3D156F"/>
                </a:solidFill>
              </a:rPr>
              <a:t>sid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SQL Auth Logins can become disconnected from their Database Users when databases are moved.</a:t>
            </a:r>
          </a:p>
          <a:p>
            <a:pPr lvl="1"/>
            <a:r>
              <a:rPr lang="en-US" sz="3200" dirty="0"/>
              <a:t>Only occurs with SQL Auth Logins, not Windows</a:t>
            </a:r>
          </a:p>
          <a:p>
            <a:r>
              <a:rPr lang="en-US" sz="3600" dirty="0"/>
              <a:t>Common when a database is restored from one server to another, because </a:t>
            </a:r>
            <a:r>
              <a:rPr lang="en-US" sz="3600" b="1" dirty="0"/>
              <a:t>the SID comes from the Login.</a:t>
            </a:r>
          </a:p>
          <a:p>
            <a:r>
              <a:rPr lang="en-US" sz="3600" dirty="0"/>
              <a:t>To re-associate a database user SID to a login SID: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username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loginname</a:t>
            </a:r>
            <a:r>
              <a:rPr lang="en-US" sz="3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8295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D2BBD6-520A-4E3E-9D6E-4C30F653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Fix orphaned </a:t>
            </a:r>
            <a:r>
              <a:rPr lang="en-US" b="1" cap="all" dirty="0" err="1">
                <a:solidFill>
                  <a:srgbClr val="3D156F"/>
                </a:solidFill>
              </a:rPr>
              <a:t>sid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Toolbox: fix orphaned </a:t>
            </a:r>
            <a:r>
              <a:rPr lang="en-US" dirty="0" err="1"/>
              <a:t>sid.sql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A screenshot of sample code using sys.server_principals and then sys.database_principals showing that the SID is different between a login and user, even though they share the same nam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030499"/>
            <a:ext cx="8216900" cy="3684501"/>
          </a:xfrm>
          <a:prstGeom prst="rect">
            <a:avLst/>
          </a:prstGeom>
        </p:spPr>
      </p:pic>
      <p:pic>
        <p:nvPicPr>
          <p:cNvPr id="5" name="Picture 4" descr="A screenshot of sample code using sys.server_principals and then sys.database_principals showing that the SID has been &quot;fixed&quot; to match between a login and user that share the same nam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965" y="2362200"/>
            <a:ext cx="7951535" cy="4527506"/>
          </a:xfrm>
          <a:prstGeom prst="rect">
            <a:avLst/>
          </a:prstGeom>
        </p:spPr>
      </p:pic>
      <p:pic>
        <p:nvPicPr>
          <p:cNvPr id="6" name="Picture 5" descr="A screenshot of the error message &quot;the server principal &quot;testorgphanedlogin&quot; is not able to access the database &quot;w2&quot; under the current security context&quot;, a symptom of a mismatched SID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447800"/>
            <a:ext cx="10994176" cy="59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60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BC09D2-5317-42EB-B3C3-4E3CE769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login migration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10199"/>
          </a:xfrm>
        </p:spPr>
        <p:txBody>
          <a:bodyPr>
            <a:normAutofit/>
          </a:bodyPr>
          <a:lstStyle/>
          <a:p>
            <a:r>
              <a:rPr lang="en-US" sz="3200" dirty="0"/>
              <a:t>You cannot reverse-engineer a SQL Auth Login password.</a:t>
            </a:r>
          </a:p>
          <a:p>
            <a:r>
              <a:rPr lang="en-US" sz="3200" dirty="0"/>
              <a:t>Microsoft has provided a pair of </a:t>
            </a:r>
            <a:r>
              <a:rPr lang="en-US" sz="3200" dirty="0" err="1"/>
              <a:t>sprocs</a:t>
            </a:r>
            <a:r>
              <a:rPr lang="en-US" sz="3200" dirty="0"/>
              <a:t> to generate the hash of passwords:</a:t>
            </a:r>
            <a:r>
              <a:rPr lang="en-US" sz="2800" dirty="0"/>
              <a:t> </a:t>
            </a:r>
            <a:r>
              <a:rPr lang="en-US" sz="2800" dirty="0">
                <a:hlinkClick r:id="rId2"/>
              </a:rPr>
              <a:t>support.microsoft.com/kb/918992</a:t>
            </a:r>
            <a:endParaRPr lang="en-US" sz="2800" dirty="0"/>
          </a:p>
          <a:p>
            <a:pPr lvl="1"/>
            <a:r>
              <a:rPr lang="en-US" sz="2800" dirty="0" err="1">
                <a:solidFill>
                  <a:schemeClr val="tx1"/>
                </a:solidFill>
              </a:rPr>
              <a:t>sp_hexadecimal</a:t>
            </a:r>
            <a:r>
              <a:rPr lang="en-US" sz="2800" dirty="0">
                <a:solidFill>
                  <a:schemeClr val="tx1"/>
                </a:solidFill>
              </a:rPr>
              <a:t> + </a:t>
            </a:r>
            <a:r>
              <a:rPr lang="en-US" sz="2800" dirty="0" err="1">
                <a:solidFill>
                  <a:schemeClr val="tx1"/>
                </a:solidFill>
              </a:rPr>
              <a:t>sp_help_revlogin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But don’t forget to migrate the server-level permissions: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Toolbox: security Script </a:t>
            </a:r>
            <a:r>
              <a:rPr lang="en-US" sz="2800" dirty="0" err="1">
                <a:solidFill>
                  <a:schemeClr val="tx1"/>
                </a:solidFill>
              </a:rPr>
              <a:t>servers.sql</a:t>
            </a:r>
            <a:endParaRPr lang="en-US" sz="2800" dirty="0">
              <a:solidFill>
                <a:schemeClr val="tx1"/>
              </a:solidFill>
            </a:endParaRP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Toolbox: security Script </a:t>
            </a:r>
            <a:r>
              <a:rPr lang="en-US" sz="2800" dirty="0" err="1">
                <a:solidFill>
                  <a:schemeClr val="tx1"/>
                </a:solidFill>
              </a:rPr>
              <a:t>databases.sql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Also recommend DBATools.io for PowerShell scripts for server migration of server-level security, easy migrations, much more.</a:t>
            </a:r>
          </a:p>
        </p:txBody>
      </p:sp>
    </p:spTree>
    <p:extLst>
      <p:ext uri="{BB962C8B-B14F-4D97-AF65-F5344CB8AC3E}">
        <p14:creationId xmlns:p14="http://schemas.microsoft.com/office/powerpoint/2010/main" val="3584302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5F4D9D-A23E-4887-87BB-DC085A4F8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login SIDS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Migration of the SQL Login with its existing password AND SID is critical.</a:t>
            </a:r>
          </a:p>
          <a:p>
            <a:r>
              <a:rPr lang="en-US" sz="3600" dirty="0"/>
              <a:t>Important for setting up new Availability Groups, as the Server Login SIDs must match on every replica.</a:t>
            </a:r>
          </a:p>
          <a:p>
            <a:r>
              <a:rPr lang="en-US" sz="3600" dirty="0"/>
              <a:t>You must not create SQL Auth Logins of the same name on each replica using SSMS. </a:t>
            </a:r>
            <a:r>
              <a:rPr lang="en-US" sz="3600" b="1" dirty="0"/>
              <a:t>Different SID each time!</a:t>
            </a:r>
          </a:p>
          <a:p>
            <a:r>
              <a:rPr lang="en-US" sz="3600" dirty="0"/>
              <a:t>A regular proactive check for all SQL Server instances in Availability Groups: </a:t>
            </a:r>
          </a:p>
          <a:p>
            <a:pPr lvl="1"/>
            <a:r>
              <a:rPr lang="en-US" sz="3200" dirty="0"/>
              <a:t>Check that all SQL Logins exist on all replicas</a:t>
            </a:r>
          </a:p>
          <a:p>
            <a:pPr lvl="1"/>
            <a:r>
              <a:rPr lang="en-US" sz="3200" dirty="0"/>
              <a:t>AND they have the same SID, not just same NAME</a:t>
            </a:r>
          </a:p>
        </p:txBody>
      </p:sp>
    </p:spTree>
    <p:extLst>
      <p:ext uri="{BB962C8B-B14F-4D97-AF65-F5344CB8AC3E}">
        <p14:creationId xmlns:p14="http://schemas.microsoft.com/office/powerpoint/2010/main" val="4042746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D399CE-9522-412A-A534-87B40AE06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Not very common architecture but notable.</a:t>
            </a:r>
          </a:p>
          <a:p>
            <a:r>
              <a:rPr lang="en-US" sz="3600" dirty="0"/>
              <a:t>Moves authentication from the Server level directly to the Database level.</a:t>
            </a:r>
          </a:p>
          <a:p>
            <a:r>
              <a:rPr lang="en-US" sz="3600" dirty="0"/>
              <a:t>A contained database owner, for example an Application owner, has full control over security in the database.  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No server-level (or sysadmin) permissions necessary</a:t>
            </a:r>
            <a:endParaRPr lang="en-US" sz="3600" dirty="0">
              <a:solidFill>
                <a:schemeClr val="tx1"/>
              </a:solidFill>
            </a:endParaRPr>
          </a:p>
          <a:p>
            <a:r>
              <a:rPr lang="en-US" sz="3600" dirty="0"/>
              <a:t>Contained database has no configuration dependencies on the instance, it can be easily moved to another instance.</a:t>
            </a:r>
          </a:p>
        </p:txBody>
      </p:sp>
    </p:spTree>
    <p:extLst>
      <p:ext uri="{BB962C8B-B14F-4D97-AF65-F5344CB8AC3E}">
        <p14:creationId xmlns:p14="http://schemas.microsoft.com/office/powerpoint/2010/main" val="2330470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D01CB9-1F59-48FF-B4EF-355106BA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WHY THIS TOPIC?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33400" y="1524000"/>
            <a:ext cx="6172200" cy="4652963"/>
          </a:xfrm>
        </p:spPr>
        <p:txBody>
          <a:bodyPr>
            <a:noAutofit/>
          </a:bodyPr>
          <a:lstStyle/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This is a fast-paced, ground-floor intro for anyone who interacts with SQL Server.</a:t>
            </a:r>
          </a:p>
          <a:p>
            <a:pPr lvl="1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SQL Admins and Developers</a:t>
            </a:r>
          </a:p>
          <a:p>
            <a:pPr lvl="1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Business Intelligence </a:t>
            </a: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Devs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.NET </a:t>
            </a: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Devs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Sysadmins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1" name="Content Placeholder 10" descr="The most interesting man in the world from the Dos Equis ad campaign.&#10;&#10;&quot;I don't always use the right SQL terminology&#10;&#10;But when I do, I ask my DBA for a new sa user named &quot;dee bee  oh&quot;&quot;">
            <a:extLst>
              <a:ext uri="{FF2B5EF4-FFF2-40B4-BE49-F238E27FC236}">
                <a16:creationId xmlns:a16="http://schemas.microsoft.com/office/drawing/2014/main" id="{22599D8F-2BAD-410D-8CF8-74FD8CFBD6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519179"/>
            <a:ext cx="4663987" cy="599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5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F0B3B-938C-4AEF-BA85-1A43AF8BA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this means is that this syntax, </a:t>
            </a:r>
            <a:br>
              <a:rPr lang="en-US" sz="3600" dirty="0"/>
            </a:br>
            <a:r>
              <a:rPr lang="en-US" sz="3600" dirty="0"/>
              <a:t>which heretofore made no sense, </a:t>
            </a:r>
            <a:br>
              <a:rPr lang="en-US" sz="3600" dirty="0"/>
            </a:br>
            <a:r>
              <a:rPr lang="en-US" sz="3600" dirty="0"/>
              <a:t>on a contained database is perfectly valid:</a:t>
            </a:r>
          </a:p>
          <a:p>
            <a:endParaRPr lang="en-US" sz="3600" dirty="0"/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USE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SomeUserDatabase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40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BI_User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PASSWORD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40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4000" dirty="0" err="1">
                <a:solidFill>
                  <a:srgbClr val="FF0000"/>
                </a:solidFill>
                <a:latin typeface="Consolas" panose="020B0609020204030204" pitchFamily="49" charset="0"/>
              </a:rPr>
              <a:t>strongpassword</a:t>
            </a:r>
            <a:r>
              <a:rPr lang="en-US" sz="40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40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637221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8ABC3D-3AA1-4470-AABC-BA7D3EB13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In SQL Server, Authentication can be made with </a:t>
            </a:r>
            <a:br>
              <a:rPr lang="en-US" sz="3600" dirty="0"/>
            </a:br>
            <a:r>
              <a:rPr lang="en-US" sz="3600" dirty="0"/>
              <a:t>Windows Auth logins </a:t>
            </a:r>
            <a:br>
              <a:rPr lang="en-US" sz="3600" dirty="0"/>
            </a:br>
            <a:r>
              <a:rPr lang="en-US" sz="3600" dirty="0"/>
              <a:t>or </a:t>
            </a:r>
            <a:br>
              <a:rPr lang="en-US" sz="3600" dirty="0"/>
            </a:br>
            <a:r>
              <a:rPr lang="en-US" sz="3600" dirty="0"/>
              <a:t>Contained Database Users where the password is maintained inside the database. </a:t>
            </a:r>
          </a:p>
          <a:p>
            <a:endParaRPr lang="en-US" sz="3600" dirty="0"/>
          </a:p>
          <a:p>
            <a:r>
              <a:rPr lang="en-US" sz="3600" dirty="0"/>
              <a:t>Agent jobs, system error messages, linked server information, and system settings are all inside the contained database instead of master or </a:t>
            </a:r>
            <a:r>
              <a:rPr lang="en-US" sz="3600" dirty="0" err="1"/>
              <a:t>msdb</a:t>
            </a:r>
            <a:r>
              <a:rPr lang="en-US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6496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7FB21A-4528-4127-ADC2-F74B268A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database platform where authentication and system configs are stored in the user database…</a:t>
            </a:r>
          </a:p>
          <a:p>
            <a:r>
              <a:rPr lang="en-US" sz="3200" dirty="0"/>
              <a:t>No reliance on server config, so the database is easily portable between servers…</a:t>
            </a:r>
          </a:p>
          <a:p>
            <a:r>
              <a:rPr lang="en-US" sz="3200" dirty="0"/>
              <a:t>What does this sound like?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Azure SQL Database!</a:t>
            </a:r>
          </a:p>
        </p:txBody>
      </p:sp>
    </p:spTree>
    <p:extLst>
      <p:ext uri="{BB962C8B-B14F-4D97-AF65-F5344CB8AC3E}">
        <p14:creationId xmlns:p14="http://schemas.microsoft.com/office/powerpoint/2010/main" val="400756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9528BE-64C3-4D8B-BF24-5213CD021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types of authentication since SSMS 2016</a:t>
            </a:r>
          </a:p>
          <a:p>
            <a:r>
              <a:rPr lang="en-US" dirty="0"/>
              <a:t>“Active Directory” options used for Azure AD only</a:t>
            </a:r>
          </a:p>
          <a:p>
            <a:endParaRPr lang="en-US" dirty="0"/>
          </a:p>
        </p:txBody>
      </p:sp>
      <p:pic>
        <p:nvPicPr>
          <p:cNvPr id="4" name="Picture 3" descr="A screenshot of the SSMS drop-down list for possible authentication methods.">
            <a:extLst>
              <a:ext uri="{FF2B5EF4-FFF2-40B4-BE49-F238E27FC236}">
                <a16:creationId xmlns:a16="http://schemas.microsoft.com/office/drawing/2014/main" id="{62368545-63E1-4581-B9EB-24E59415C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250" y="3124200"/>
            <a:ext cx="8755499" cy="288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78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F2E0A02-AF37-48DB-8995-BEBBB6446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real caveat when connecting to an Azure SQL DB: </a:t>
            </a:r>
            <a:br>
              <a:rPr lang="en-US" dirty="0"/>
            </a:br>
            <a:r>
              <a:rPr lang="en-US" dirty="0"/>
              <a:t>You youths can’t use </a:t>
            </a:r>
            <a:r>
              <a:rPr lang="en-US" dirty="0" err="1"/>
              <a:t>USE</a:t>
            </a:r>
            <a:r>
              <a:rPr lang="en-US" dirty="0"/>
              <a:t>, you must set the context at login.</a:t>
            </a:r>
          </a:p>
          <a:p>
            <a:endParaRPr lang="en-US" dirty="0"/>
          </a:p>
        </p:txBody>
      </p:sp>
      <p:pic>
        <p:nvPicPr>
          <p:cNvPr id="3" name="Picture 2" descr="A screenshot of the SSMS login screen, with the Login tab selected.">
            <a:extLst>
              <a:ext uri="{FF2B5EF4-FFF2-40B4-BE49-F238E27FC236}">
                <a16:creationId xmlns:a16="http://schemas.microsoft.com/office/drawing/2014/main" id="{AE6DB38D-3D5B-42EE-9774-569FA94D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86" y="2124076"/>
            <a:ext cx="8094133" cy="8788400"/>
          </a:xfrm>
          <a:prstGeom prst="rect">
            <a:avLst/>
          </a:prstGeom>
        </p:spPr>
      </p:pic>
      <p:pic>
        <p:nvPicPr>
          <p:cNvPr id="5" name="Picture 4" descr="A screenshot of the SSMS login screen, with the Connection Properties tab selected. The &quot;Connect to Database&quot; field, needed for connecting to Azure SQL DB's, is highlighted.">
            <a:extLst>
              <a:ext uri="{FF2B5EF4-FFF2-40B4-BE49-F238E27FC236}">
                <a16:creationId xmlns:a16="http://schemas.microsoft.com/office/drawing/2014/main" id="{FC03BF3B-5438-4E8C-A9FB-FEAADC6B5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2124076"/>
            <a:ext cx="8077200" cy="877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4678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7A3E30-5F9D-4F69-B5F3-7DD32E8F9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18159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You can use Azure Active Directory accounts only for Azure SQL contained database users, </a:t>
            </a:r>
          </a:p>
          <a:p>
            <a:r>
              <a:rPr lang="en-US" sz="3600" dirty="0"/>
              <a:t>Example:  </a:t>
            </a:r>
          </a:p>
          <a:p>
            <a:pPr marL="400050" lvl="1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[reportuser@domainname.onmicrosoft.com] </a:t>
            </a:r>
            <a:b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EXTERNAL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PROVIDER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Only Active Directory accounts can create other Active Directory accounts in Azure SQL Database. You add the first via the Azure Portal.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59810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9DE608-5B0F-4335-8FAF-6523BFC0F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Relevant Across the SQL platforms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000" dirty="0"/>
              <a:t>Otherwise, most permissions, </a:t>
            </a:r>
            <a:r>
              <a:rPr lang="en-US" sz="4000" dirty="0" err="1"/>
              <a:t>securables</a:t>
            </a:r>
            <a:r>
              <a:rPr lang="en-US" sz="4000" dirty="0"/>
              <a:t>, objects, and schema operate the same on:</a:t>
            </a:r>
            <a:br>
              <a:rPr lang="en-US" sz="4000" dirty="0"/>
            </a:br>
            <a:r>
              <a:rPr lang="en-US" sz="4000" dirty="0"/>
              <a:t>Azure SQL Database, </a:t>
            </a:r>
            <a:br>
              <a:rPr lang="en-US" sz="4000" dirty="0"/>
            </a:br>
            <a:r>
              <a:rPr lang="en-US" sz="4000" dirty="0"/>
              <a:t>Azure SQL Managed Instance (MI), </a:t>
            </a:r>
            <a:br>
              <a:rPr lang="en-US" sz="4000" dirty="0"/>
            </a:br>
            <a:r>
              <a:rPr lang="en-US" sz="4000" dirty="0"/>
              <a:t>SQL Server, </a:t>
            </a:r>
            <a:br>
              <a:rPr lang="en-US" sz="4000" dirty="0"/>
            </a:br>
            <a:r>
              <a:rPr lang="en-US" sz="4000" dirty="0"/>
              <a:t>and SQL Server on Linux.</a:t>
            </a:r>
          </a:p>
          <a:p>
            <a:endParaRPr lang="en-US" sz="4000" dirty="0"/>
          </a:p>
          <a:p>
            <a:r>
              <a:rPr lang="en-US" sz="4000" dirty="0"/>
              <a:t>In this presentation when we’re talking about permissions, stored procs, views, functions, it’s</a:t>
            </a:r>
            <a:r>
              <a:rPr lang="en-US" sz="4000" b="1" dirty="0"/>
              <a:t> the same for any platform.</a:t>
            </a:r>
          </a:p>
        </p:txBody>
      </p:sp>
    </p:spTree>
    <p:extLst>
      <p:ext uri="{BB962C8B-B14F-4D97-AF65-F5344CB8AC3E}">
        <p14:creationId xmlns:p14="http://schemas.microsoft.com/office/powerpoint/2010/main" val="3238481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C37526-A3E7-49B3-9E43-7FCDF62C2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An ASIDE ON Connection providers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333999"/>
          </a:xfrm>
        </p:spPr>
        <p:txBody>
          <a:bodyPr>
            <a:normAutofit/>
          </a:bodyPr>
          <a:lstStyle/>
          <a:p>
            <a:r>
              <a:rPr lang="en-US" dirty="0"/>
              <a:t>OLEDB was un-deprecated, re-released in ‘18.</a:t>
            </a:r>
            <a:br>
              <a:rPr lang="en-US" dirty="0"/>
            </a:br>
            <a:r>
              <a:rPr lang="en-US" sz="1500" dirty="0">
                <a:hlinkClick r:id="rId2"/>
              </a:rPr>
              <a:t>https://blogs.msdn.microsoft.com/sqlnativeclient/2017/10/06/announcing-the-new-release-of-ole-db-driver-for-sql-server/</a:t>
            </a:r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Install the Provider and convert your old OLEDB connection strings from </a:t>
            </a:r>
            <a:r>
              <a:rPr lang="en-US" b="1" dirty="0">
                <a:solidFill>
                  <a:schemeClr val="tx1"/>
                </a:solidFill>
              </a:rPr>
              <a:t>sqlncli11</a:t>
            </a:r>
            <a:r>
              <a:rPr lang="en-US" dirty="0">
                <a:solidFill>
                  <a:schemeClr val="tx1"/>
                </a:solidFill>
              </a:rPr>
              <a:t> or </a:t>
            </a:r>
            <a:r>
              <a:rPr lang="en-US" b="1" dirty="0" err="1">
                <a:solidFill>
                  <a:schemeClr val="tx1"/>
                </a:solidFill>
              </a:rPr>
              <a:t>sqloledb</a:t>
            </a:r>
            <a:r>
              <a:rPr lang="en-US" dirty="0">
                <a:solidFill>
                  <a:schemeClr val="tx1"/>
                </a:solidFill>
              </a:rPr>
              <a:t> to </a:t>
            </a:r>
            <a:r>
              <a:rPr lang="en-US" b="1" dirty="0"/>
              <a:t>MSOLEDBSQL </a:t>
            </a:r>
            <a:r>
              <a:rPr lang="en-US" dirty="0"/>
              <a:t>(new)</a:t>
            </a:r>
            <a:r>
              <a:rPr lang="en-US" b="1" dirty="0"/>
              <a:t>.</a:t>
            </a:r>
          </a:p>
          <a:p>
            <a:r>
              <a:rPr lang="en-US" dirty="0"/>
              <a:t>No code changes or impact, works on-prem or Azure.</a:t>
            </a:r>
          </a:p>
          <a:p>
            <a:r>
              <a:rPr lang="en-US" dirty="0"/>
              <a:t>There is also a relatively new ODBC Driver 17 for SQL Server.</a:t>
            </a:r>
            <a:br>
              <a:rPr lang="en-US" dirty="0"/>
            </a:br>
            <a:r>
              <a:rPr lang="en-US" sz="1600" dirty="0">
                <a:hlinkClick r:id="rId3"/>
              </a:rPr>
              <a:t>https://techcommunity.microsoft.com/t5/SQL-Server/ODBC-Driver-17-for-SQL-Server-Released/ba-p/385825</a:t>
            </a:r>
            <a:endParaRPr lang="en-US" dirty="0"/>
          </a:p>
          <a:p>
            <a:r>
              <a:rPr lang="en-US" dirty="0"/>
              <a:t>Both replace the OLEDB/ODBC functionality of the </a:t>
            </a:r>
            <a:br>
              <a:rPr lang="en-US" dirty="0"/>
            </a:br>
            <a:r>
              <a:rPr lang="en-US" dirty="0"/>
              <a:t>SQL Native Client (SNAC), no longer maintained.</a:t>
            </a:r>
          </a:p>
          <a:p>
            <a:r>
              <a:rPr lang="en-US" dirty="0"/>
              <a:t>Must update old providers for multi-subnet Availability Groups </a:t>
            </a:r>
          </a:p>
          <a:p>
            <a:r>
              <a:rPr lang="en-US" sz="1700" dirty="0">
                <a:hlinkClick r:id="rId4"/>
              </a:rPr>
              <a:t>https://www.sqltact.com/2019/06/actual-emails-will-msoledb-work-for.html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1779277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3249CC-CD0E-4206-BF5B-6B65045A3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Basic user permissions</a:t>
            </a:r>
            <a:endParaRPr lang="en-US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060A284-3B97-4356-AA6D-E10EC95AE18A}"/>
              </a:ext>
            </a:extLst>
          </p:cNvPr>
          <p:cNvSpPr txBox="1">
            <a:spLocks/>
          </p:cNvSpPr>
          <p:nvPr/>
        </p:nvSpPr>
        <p:spPr>
          <a:xfrm>
            <a:off x="685800" y="828675"/>
            <a:ext cx="10591800" cy="5800725"/>
          </a:xfrm>
          <a:prstGeom prst="rect">
            <a:avLst/>
          </a:prstGeom>
        </p:spPr>
        <p:txBody>
          <a:bodyPr vert="horz" lIns="91440" tIns="45720" rIns="91440" bIns="45720" numCol="3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3200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DML</a:t>
            </a: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SELECT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INSERT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REFERENCES</a:t>
            </a:r>
          </a:p>
          <a:p>
            <a:endParaRPr lang="en-US" sz="28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Wingdings" charset="2"/>
              <a:buNone/>
            </a:pPr>
            <a:b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*Data Manipulation Language</a:t>
            </a:r>
          </a:p>
          <a:p>
            <a:pPr marL="0" indent="0">
              <a:buFont typeface="Wingdings" charset="2"/>
              <a:buNone/>
            </a:pPr>
            <a:r>
              <a:rPr lang="en-US" sz="3200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DDL</a:t>
            </a: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**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ALTER</a:t>
            </a:r>
          </a:p>
          <a:p>
            <a:pPr>
              <a:tabLst>
                <a:tab pos="1255713" algn="l"/>
              </a:tabLst>
            </a:pP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CONTROL</a:t>
            </a:r>
          </a:p>
          <a:p>
            <a:pPr defTabSz="485775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VIEW DEFINITION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DROP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EXECUTE</a:t>
            </a:r>
            <a:b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**Data Definition Language</a:t>
            </a:r>
          </a:p>
          <a:p>
            <a:pPr marL="0" indent="0">
              <a:buFont typeface="Wingdings" charset="2"/>
              <a:buNone/>
            </a:pPr>
            <a:r>
              <a:rPr lang="en-US" sz="3200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Modify Security 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GRANT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REVOKE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DENY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IMPERSONATE</a:t>
            </a:r>
            <a:endParaRPr lang="en-US" sz="28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235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E0C741D-00F3-4BAD-B66E-A60257FD4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permissions for non-sysadmins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ALTER TRACE 						For SQL Profiler and traces</a:t>
            </a:r>
          </a:p>
          <a:p>
            <a:r>
              <a:rPr lang="en-US" dirty="0"/>
              <a:t>ALTER ANY EVENT SESSION	For </a:t>
            </a:r>
            <a:r>
              <a:rPr lang="en-US" dirty="0" err="1"/>
              <a:t>XEvents</a:t>
            </a:r>
            <a:r>
              <a:rPr lang="en-US" dirty="0"/>
              <a:t> (better than traces!)</a:t>
            </a:r>
            <a:br>
              <a:rPr lang="en-US" dirty="0"/>
            </a:br>
            <a:endParaRPr lang="en-US" dirty="0"/>
          </a:p>
          <a:p>
            <a:r>
              <a:rPr lang="en-US" dirty="0"/>
              <a:t>VIEW SERVER STATE			For server-level DMV’s, </a:t>
            </a:r>
            <a:r>
              <a:rPr lang="en-US" dirty="0" err="1"/>
              <a:t>XEvents</a:t>
            </a:r>
            <a:endParaRPr lang="en-US" dirty="0"/>
          </a:p>
          <a:p>
            <a:r>
              <a:rPr lang="en-US" dirty="0"/>
              <a:t>VIEW DATABASE STATE		For database-level DMV’s</a:t>
            </a:r>
            <a:br>
              <a:rPr lang="en-US" dirty="0"/>
            </a:br>
            <a:endParaRPr lang="en-US" dirty="0"/>
          </a:p>
          <a:p>
            <a:r>
              <a:rPr lang="en-US" dirty="0"/>
              <a:t>VIEW ANY DEFINITION			For definitions of objects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These permissions are given by the GRANT syntax</a:t>
            </a:r>
            <a:br>
              <a:rPr lang="en-US" dirty="0"/>
            </a:b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TO 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[SPARKHOUND\</a:t>
            </a:r>
            <a:r>
              <a:rPr lang="en-US" sz="2900" dirty="0" err="1">
                <a:solidFill>
                  <a:srgbClr val="000000"/>
                </a:solidFill>
                <a:latin typeface="Consolas" panose="020B0609020204030204" pitchFamily="49" charset="0"/>
              </a:rPr>
              <a:t>william</a:t>
            </a:r>
            <a:r>
              <a:rPr lang="en-US" sz="2900" dirty="0" err="1">
                <a:solidFill>
                  <a:schemeClr val="tx1"/>
                </a:solidFill>
                <a:latin typeface="Consolas" panose="020B0609020204030204" pitchFamily="49" charset="0"/>
              </a:rPr>
              <a:t>.assaf</a:t>
            </a:r>
            <a:r>
              <a:rPr lang="en-US" sz="2900" dirty="0">
                <a:solidFill>
                  <a:schemeClr val="tx1"/>
                </a:solidFill>
                <a:latin typeface="Consolas" panose="020B0609020204030204" pitchFamily="49" charset="0"/>
              </a:rPr>
              <a:t>];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14400" y="5103674"/>
            <a:ext cx="1066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FF0000"/>
                </a:solidFill>
                <a:latin typeface="Consolas" panose="020B0609020204030204" pitchFamily="49" charset="0"/>
              </a:rPr>
              <a:t>_____________________________________________________</a:t>
            </a:r>
          </a:p>
          <a:p>
            <a:b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latin typeface="Consolas" panose="020B0609020204030204" pitchFamily="49" charset="0"/>
              </a:rPr>
              <a:t>[SPARKHOUND\</a:t>
            </a:r>
            <a:r>
              <a:rPr lang="en-US" sz="2700" dirty="0" err="1">
                <a:latin typeface="Consolas" panose="020B0609020204030204" pitchFamily="49" charset="0"/>
              </a:rPr>
              <a:t>DBATeam</a:t>
            </a:r>
            <a:r>
              <a:rPr lang="en-US" sz="2700" dirty="0">
                <a:latin typeface="Consolas" panose="020B0609020204030204" pitchFamily="49" charset="0"/>
              </a:rPr>
              <a:t>];</a:t>
            </a: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84211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EC09AF-4A99-4428-8BD2-54601AE33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050" y="0"/>
            <a:ext cx="12192000" cy="762000"/>
          </a:xfrm>
        </p:spPr>
        <p:txBody>
          <a:bodyPr/>
          <a:lstStyle/>
          <a:p>
            <a:r>
              <a:rPr lang="en-US" sz="4400" b="1" cap="all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Why is this important?</a:t>
            </a:r>
            <a:endParaRPr lang="en-US" sz="4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Proper implementation of SQL security principals:</a:t>
            </a:r>
          </a:p>
          <a:p>
            <a:pPr lvl="1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Decreases administrative effort</a:t>
            </a:r>
          </a:p>
          <a:p>
            <a:pPr lvl="1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Decreases application complexity</a:t>
            </a:r>
          </a:p>
          <a:p>
            <a:pPr lvl="1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Decreases database surface area</a:t>
            </a:r>
          </a:p>
          <a:p>
            <a:pPr lvl="1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Listen during this presentation for real-world applications, and feel free to ask questions.</a:t>
            </a:r>
          </a:p>
          <a:p>
            <a:r>
              <a:rPr lang="en-US" sz="3600" dirty="0"/>
              <a:t>Toolbox: </a:t>
            </a:r>
            <a:r>
              <a:rPr lang="en-US" sz="3200" dirty="0">
                <a:hlinkClick r:id="rId2"/>
              </a:rPr>
              <a:t>github.com/sparkhoundsql/sql-server-toolbox</a:t>
            </a: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21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0E8C6F-13CF-491F-87FE-3F3001C9A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Basic permissions SAMPLE SCENARIO</a:t>
            </a:r>
            <a:endParaRPr lang="en-US" dirty="0"/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609600" y="990601"/>
            <a:ext cx="11277600" cy="563879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</a:t>
            </a:r>
            <a:r>
              <a:rPr lang="en-US" sz="2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PingPongScores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EXECUTE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</a:t>
            </a:r>
            <a:r>
              <a:rPr lang="en-US" sz="2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GetScore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EXECUTE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--in current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db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context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DEFINITION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</a:t>
            </a:r>
            <a:r>
              <a:rPr lang="en-US" sz="2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GetScore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ANY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EVENT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SESSION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830317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762000" y="828676"/>
            <a:ext cx="10820400" cy="5648324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3100" b="1" dirty="0">
                <a:solidFill>
                  <a:schemeClr val="tx1"/>
                </a:solidFill>
              </a:rPr>
              <a:t>SHOWPLAN		</a:t>
            </a:r>
            <a:r>
              <a:rPr lang="en-US" sz="3100" dirty="0">
                <a:solidFill>
                  <a:schemeClr val="tx1"/>
                </a:solidFill>
              </a:rPr>
              <a:t>Viewing execution plan for </a:t>
            </a:r>
            <a:r>
              <a:rPr lang="en-US" sz="3100" b="1" dirty="0">
                <a:solidFill>
                  <a:schemeClr val="tx1"/>
                </a:solidFill>
              </a:rPr>
              <a:t>executable </a:t>
            </a:r>
            <a:r>
              <a:rPr lang="en-US" sz="3100" dirty="0">
                <a:solidFill>
                  <a:schemeClr val="tx1"/>
                </a:solidFill>
              </a:rPr>
              <a:t>query</a:t>
            </a:r>
          </a:p>
          <a:p>
            <a:pPr marL="0" lvl="0" indent="0">
              <a:buNone/>
            </a:pPr>
            <a:br>
              <a:rPr lang="en-US" sz="3100" b="1" dirty="0">
                <a:solidFill>
                  <a:schemeClr val="tx1"/>
                </a:solidFill>
              </a:rPr>
            </a:br>
            <a:r>
              <a:rPr lang="en-US" sz="3100" b="1" dirty="0">
                <a:solidFill>
                  <a:schemeClr val="tx1"/>
                </a:solidFill>
              </a:rPr>
              <a:t>IMPERSONATE		</a:t>
            </a:r>
            <a:r>
              <a:rPr lang="en-US" sz="3100" dirty="0">
                <a:solidFill>
                  <a:schemeClr val="tx1"/>
                </a:solidFill>
              </a:rPr>
              <a:t>Allows testing as another user, maybe 									non-sysadmins need it for testing?</a:t>
            </a:r>
          </a:p>
          <a:p>
            <a:pPr marL="0" indent="0">
              <a:buNone/>
            </a:pPr>
            <a:br>
              <a:rPr lang="en-US" sz="3100" b="1" dirty="0">
                <a:solidFill>
                  <a:schemeClr val="tx1"/>
                </a:solidFill>
              </a:rPr>
            </a:br>
            <a:r>
              <a:rPr lang="en-US" sz="3100" b="1" dirty="0">
                <a:solidFill>
                  <a:schemeClr val="tx1"/>
                </a:solidFill>
              </a:rPr>
              <a:t>CONNECT ALL DATABASES		</a:t>
            </a:r>
            <a:r>
              <a:rPr lang="en-US" sz="3100" dirty="0">
                <a:solidFill>
                  <a:schemeClr val="tx1"/>
                </a:solidFill>
              </a:rPr>
              <a:t>Allows the login to set any database context (USE) but grants no other rights in each database, potentially appropriate for day-to-day accounts</a:t>
            </a:r>
          </a:p>
          <a:p>
            <a:pPr marL="0" lvl="0" indent="0">
              <a:buNone/>
            </a:pPr>
            <a:br>
              <a:rPr lang="en-US" sz="3100" b="1" dirty="0">
                <a:solidFill>
                  <a:schemeClr val="tx1"/>
                </a:solidFill>
              </a:rPr>
            </a:br>
            <a:r>
              <a:rPr lang="en-US" sz="3100" b="1" dirty="0">
                <a:solidFill>
                  <a:schemeClr val="tx1"/>
                </a:solidFill>
              </a:rPr>
              <a:t>SELECT ALL USER SECURABLES</a:t>
            </a:r>
            <a:r>
              <a:rPr lang="en-US" sz="3100" dirty="0">
                <a:solidFill>
                  <a:schemeClr val="tx1"/>
                </a:solidFill>
              </a:rPr>
              <a:t>	SELECT from all objects in ALL </a:t>
            </a:r>
            <a:r>
              <a:rPr lang="en-US" sz="3100" dirty="0" err="1">
                <a:solidFill>
                  <a:schemeClr val="tx1"/>
                </a:solidFill>
              </a:rPr>
              <a:t>db’s</a:t>
            </a:r>
            <a:r>
              <a:rPr lang="en-US" sz="3100" dirty="0">
                <a:solidFill>
                  <a:schemeClr val="tx1"/>
                </a:solidFill>
              </a:rPr>
              <a:t>, potentially appropriate for day-to-day accounts</a:t>
            </a:r>
          </a:p>
          <a:p>
            <a:pPr marL="0" lvl="0" indent="0">
              <a:buNone/>
            </a:pPr>
            <a:endParaRPr lang="en-US" sz="3100" dirty="0">
              <a:solidFill>
                <a:schemeClr val="tx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CFAC07-A183-48AC-AD1E-22487850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More USEFUL 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224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762000" y="828676"/>
            <a:ext cx="10820400" cy="5648324"/>
          </a:xfrm>
        </p:spPr>
        <p:txBody>
          <a:bodyPr>
            <a:normAutofit fontScale="92500"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All Administrators (including DBA’s) should have two accounts: 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>
                <a:solidFill>
                  <a:schemeClr val="tx1"/>
                </a:solidFill>
              </a:rPr>
              <a:t>one for </a:t>
            </a:r>
            <a:r>
              <a:rPr lang="en-US" sz="4000" b="1" dirty="0">
                <a:solidFill>
                  <a:schemeClr val="tx1"/>
                </a:solidFill>
              </a:rPr>
              <a:t>day-to-day</a:t>
            </a:r>
            <a:r>
              <a:rPr lang="en-US" sz="4000" dirty="0">
                <a:solidFill>
                  <a:schemeClr val="tx1"/>
                </a:solidFill>
              </a:rPr>
              <a:t> workstation/email access, 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>
                <a:solidFill>
                  <a:schemeClr val="tx1"/>
                </a:solidFill>
              </a:rPr>
              <a:t>one for </a:t>
            </a:r>
            <a:r>
              <a:rPr lang="en-US" sz="4000" b="1" dirty="0">
                <a:solidFill>
                  <a:schemeClr val="tx1"/>
                </a:solidFill>
              </a:rPr>
              <a:t>production</a:t>
            </a:r>
            <a:r>
              <a:rPr lang="en-US" sz="4000" dirty="0">
                <a:solidFill>
                  <a:schemeClr val="tx1"/>
                </a:solidFill>
              </a:rPr>
              <a:t> admin-level access. </a:t>
            </a:r>
          </a:p>
          <a:p>
            <a:r>
              <a:rPr lang="en-US" sz="4000" dirty="0">
                <a:solidFill>
                  <a:schemeClr val="tx1"/>
                </a:solidFill>
              </a:rPr>
              <a:t>Day-to-day accounts may have read-only access to non-sensitive databases, including system metadata, job status, logs, etc.</a:t>
            </a:r>
          </a:p>
          <a:p>
            <a:r>
              <a:rPr lang="en-US" sz="4000" dirty="0">
                <a:solidFill>
                  <a:schemeClr val="tx1"/>
                </a:solidFill>
              </a:rPr>
              <a:t>The same domain accounts that have production access should not have VPN/remote access. </a:t>
            </a:r>
          </a:p>
          <a:p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CFAC07-A183-48AC-AD1E-22487850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GOTTA KEEP EM SEPARATED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940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762000" y="828676"/>
            <a:ext cx="10820400" cy="5648324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US" sz="3600" b="1" dirty="0">
                <a:solidFill>
                  <a:schemeClr val="tx1"/>
                </a:solidFill>
              </a:rPr>
              <a:t>CONTROL SERVER</a:t>
            </a:r>
            <a:r>
              <a:rPr lang="en-US" sz="3200" dirty="0">
                <a:solidFill>
                  <a:schemeClr val="tx1"/>
                </a:solidFill>
              </a:rPr>
              <a:t>			Effectively the same as sysadmin.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											Not for non-admins.*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tx1"/>
                </a:solidFill>
              </a:rPr>
              <a:t>CONTROL DATABASE</a:t>
            </a:r>
            <a:r>
              <a:rPr lang="en-US" sz="3200" dirty="0">
                <a:solidFill>
                  <a:schemeClr val="tx1"/>
                </a:solidFill>
              </a:rPr>
              <a:t>	Effectively the same as </a:t>
            </a:r>
            <a:r>
              <a:rPr lang="en-US" sz="3200" dirty="0" err="1">
                <a:solidFill>
                  <a:schemeClr val="tx1"/>
                </a:solidFill>
              </a:rPr>
              <a:t>db_owner</a:t>
            </a:r>
            <a:r>
              <a:rPr lang="en-US" sz="3200" dirty="0">
                <a:solidFill>
                  <a:schemeClr val="tx1"/>
                </a:solidFill>
              </a:rPr>
              <a:t>.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											Not for non-admins.*</a:t>
            </a: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pPr marL="0" lvl="0" indent="0">
              <a:buNone/>
            </a:pPr>
            <a:r>
              <a:rPr lang="en-US" sz="3600" dirty="0">
                <a:solidFill>
                  <a:schemeClr val="tx1"/>
                </a:solidFill>
              </a:rPr>
              <a:t>*One minor difference. CONTROL permissions can be affected by DENY, but sysadmin/</a:t>
            </a:r>
            <a:r>
              <a:rPr lang="en-US" sz="3600" dirty="0" err="1">
                <a:solidFill>
                  <a:schemeClr val="tx1"/>
                </a:solidFill>
              </a:rPr>
              <a:t>db_owner</a:t>
            </a:r>
            <a:r>
              <a:rPr lang="en-US" sz="3600" dirty="0">
                <a:solidFill>
                  <a:schemeClr val="tx1"/>
                </a:solidFill>
              </a:rPr>
              <a:t> cannot. </a:t>
            </a:r>
            <a:br>
              <a:rPr lang="en-US" sz="3600" dirty="0">
                <a:solidFill>
                  <a:schemeClr val="tx1"/>
                </a:solidFill>
              </a:rPr>
            </a:br>
            <a:endParaRPr lang="en-US" sz="3600" dirty="0">
              <a:solidFill>
                <a:schemeClr val="tx1"/>
              </a:solidFill>
            </a:endParaRPr>
          </a:p>
          <a:p>
            <a:pPr marL="0" lvl="0" indent="0">
              <a:buNone/>
            </a:pPr>
            <a:r>
              <a:rPr lang="en-US" sz="3600" dirty="0">
                <a:solidFill>
                  <a:schemeClr val="tx1"/>
                </a:solidFill>
              </a:rPr>
              <a:t>Let’s demonstrate…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CFAC07-A183-48AC-AD1E-22487850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CONTROL 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554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E3A583-B048-4801-B712-D831BA69C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Testing Permissions with EXECUTE 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56259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[master]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WINDOWS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CONTROL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securitydemo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DENY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dbo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[Table]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EXECUTE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'domain\name'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ORIGINAL_LOGIN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(),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CURRENT_USER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--Verify who I am now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dbo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[Table]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--Fails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REVERT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--Reverts the EXECUTE AS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ORIGINAL_LOGIN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(),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CURRENT_USER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--Verify who I am now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36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5892C9-1EC7-4448-9C8F-FD719017B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Testing Permissions with EXECUTE 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EXECUTE AS makes it possible for you to simulate the permissions of another principal in your current session. </a:t>
            </a:r>
          </a:p>
          <a:p>
            <a:r>
              <a:rPr lang="en-US" sz="3600" dirty="0"/>
              <a:t>Always end an EXECUTE AS with a REVERT, which stops impersonation. A REVERT affects only one EXECUTE AS.</a:t>
            </a:r>
          </a:p>
          <a:p>
            <a:r>
              <a:rPr lang="en-US" sz="3600" dirty="0"/>
              <a:t>During testing, display what principal you are:</a:t>
            </a:r>
            <a:br>
              <a:rPr lang="en-US" sz="3600" dirty="0"/>
            </a:b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	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ORIGINAL_LOGIN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(),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CURRENT_USER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/>
          </a:p>
          <a:p>
            <a:r>
              <a:rPr lang="en-US" sz="3300" dirty="0"/>
              <a:t> </a:t>
            </a:r>
            <a:r>
              <a:rPr lang="en-US" sz="3300" dirty="0">
                <a:solidFill>
                  <a:srgbClr val="FF00FF"/>
                </a:solidFill>
                <a:latin typeface="Consolas" panose="020B0609020204030204" pitchFamily="49" charset="0"/>
              </a:rPr>
              <a:t>ORIGINAL_LOGIN</a:t>
            </a:r>
            <a:r>
              <a:rPr lang="en-US" sz="3300" dirty="0">
                <a:solidFill>
                  <a:srgbClr val="808080"/>
                </a:solidFill>
                <a:latin typeface="Consolas" panose="020B0609020204030204" pitchFamily="49" charset="0"/>
              </a:rPr>
              <a:t>() </a:t>
            </a:r>
            <a:r>
              <a:rPr lang="en-US" sz="3300" dirty="0"/>
              <a:t>The name of the login with which you actually connected. This will not change.</a:t>
            </a:r>
          </a:p>
          <a:p>
            <a:r>
              <a:rPr lang="en-US" sz="3300" dirty="0"/>
              <a:t> </a:t>
            </a:r>
            <a:r>
              <a:rPr lang="en-US" sz="3300" dirty="0">
                <a:solidFill>
                  <a:srgbClr val="FF00FF"/>
                </a:solidFill>
                <a:latin typeface="Consolas" panose="020B0609020204030204" pitchFamily="49" charset="0"/>
              </a:rPr>
              <a:t>CURRENT_USER</a:t>
            </a:r>
            <a:r>
              <a:rPr lang="en-US" sz="3300" dirty="0"/>
              <a:t>. The name of the user you have assumed.</a:t>
            </a:r>
          </a:p>
        </p:txBody>
      </p:sp>
    </p:spTree>
    <p:extLst>
      <p:ext uri="{BB962C8B-B14F-4D97-AF65-F5344CB8AC3E}">
        <p14:creationId xmlns:p14="http://schemas.microsoft.com/office/powerpoint/2010/main" val="22015208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CA474A0-FA5B-47A6-A576-BB79693BB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SQL</a:t>
            </a:r>
            <a:r>
              <a:rPr lang="en-US" dirty="0"/>
              <a:t> </a:t>
            </a:r>
            <a:r>
              <a:rPr lang="en-US" b="1" cap="all" dirty="0">
                <a:solidFill>
                  <a:srgbClr val="3D156F"/>
                </a:solidFill>
              </a:rPr>
              <a:t>INJECTION</a:t>
            </a:r>
          </a:p>
        </p:txBody>
      </p:sp>
      <p:pic>
        <p:nvPicPr>
          <p:cNvPr id="4" name="Content Placeholder 3" descr="A webcomic from the popular XKCD comic: https://xkcd.com/327/&#10;&#10;In it, we learn that someone named their child &quot;Robert'); DROP TABLE Students;--&quot; as a SQL injection attack, which is hilarious!&#10;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28" y="1353531"/>
            <a:ext cx="11198769" cy="3447069"/>
          </a:xfrm>
        </p:spPr>
      </p:pic>
      <p:sp>
        <p:nvSpPr>
          <p:cNvPr id="2" name="Rectangle 1" descr="A webcomic from the popular XKCD comic: https://xkcd.com/327/&#10;&#10;In it, we learn that someone named their child &quot;Robert'); DROP TABLE Students;--&quot; as a SQL injection attack, which is hilarious!&#10;"/>
          <p:cNvSpPr/>
          <p:nvPr/>
        </p:nvSpPr>
        <p:spPr>
          <a:xfrm>
            <a:off x="4800600" y="5105400"/>
            <a:ext cx="2364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https://xkcd.com/327/</a:t>
            </a:r>
          </a:p>
        </p:txBody>
      </p:sp>
    </p:spTree>
    <p:extLst>
      <p:ext uri="{BB962C8B-B14F-4D97-AF65-F5344CB8AC3E}">
        <p14:creationId xmlns:p14="http://schemas.microsoft.com/office/powerpoint/2010/main" val="22145769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hotograph of a car whose front license plate has been extended to the entire front bumper, including escape characters as a SQL injection attack against license plate readers. Another funny example of SQL injection.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762000"/>
            <a:ext cx="8026400" cy="6019800"/>
          </a:xfrm>
        </p:spPr>
      </p:pic>
      <p:sp>
        <p:nvSpPr>
          <p:cNvPr id="3" name="Title 4">
            <a:extLst>
              <a:ext uri="{FF2B5EF4-FFF2-40B4-BE49-F238E27FC236}">
                <a16:creationId xmlns:a16="http://schemas.microsoft.com/office/drawing/2014/main" id="{626BEDFF-BFD3-4393-A547-2F04518F1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SQL</a:t>
            </a:r>
            <a:r>
              <a:rPr lang="en-US" dirty="0"/>
              <a:t> </a:t>
            </a:r>
            <a:r>
              <a:rPr lang="en-US" b="1" cap="all" dirty="0">
                <a:solidFill>
                  <a:srgbClr val="3D156F"/>
                </a:solidFill>
              </a:rPr>
              <a:t>INJECTION</a:t>
            </a:r>
          </a:p>
        </p:txBody>
      </p:sp>
    </p:spTree>
    <p:extLst>
      <p:ext uri="{BB962C8B-B14F-4D97-AF65-F5344CB8AC3E}">
        <p14:creationId xmlns:p14="http://schemas.microsoft.com/office/powerpoint/2010/main" val="36298919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BEC022-5889-402B-9547-8C93A9F7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SQL Injection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/>
          </a:bodyPr>
          <a:lstStyle/>
          <a:p>
            <a:r>
              <a:rPr lang="en-US" sz="3200" dirty="0"/>
              <a:t>This is a much larger topic with lots of info out there.</a:t>
            </a:r>
          </a:p>
          <a:p>
            <a:r>
              <a:rPr lang="en-US" sz="3200" dirty="0"/>
              <a:t>SQL Server is better than some RDBMS platforms but is not immune to SQL Injection attacks made possible by security-ignorant development.</a:t>
            </a:r>
          </a:p>
          <a:p>
            <a:r>
              <a:rPr lang="en-US" sz="3200" dirty="0"/>
              <a:t>Developers must be aware of SQL Injection-blocking patterns on public websites: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Parameterize the input from the website (use </a:t>
            </a:r>
            <a:r>
              <a:rPr lang="en-US" sz="2800" dirty="0" err="1">
                <a:solidFill>
                  <a:schemeClr val="tx1"/>
                </a:solidFill>
              </a:rPr>
              <a:t>sprocs</a:t>
            </a:r>
            <a:r>
              <a:rPr lang="en-US" sz="2800" dirty="0">
                <a:solidFill>
                  <a:schemeClr val="tx1"/>
                </a:solidFill>
              </a:rPr>
              <a:t>!)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Sanitize inputs of special characters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Don’t run websites logins with more databases permission than needed (again, use </a:t>
            </a:r>
            <a:r>
              <a:rPr lang="en-US" sz="2800" dirty="0" err="1">
                <a:solidFill>
                  <a:schemeClr val="tx1"/>
                </a:solidFill>
              </a:rPr>
              <a:t>sprocs</a:t>
            </a:r>
            <a:r>
              <a:rPr lang="en-US" sz="2800" dirty="0">
                <a:solidFill>
                  <a:schemeClr val="tx1"/>
                </a:solidFill>
              </a:rPr>
              <a:t>!)</a:t>
            </a:r>
          </a:p>
        </p:txBody>
      </p:sp>
    </p:spTree>
    <p:extLst>
      <p:ext uri="{BB962C8B-B14F-4D97-AF65-F5344CB8AC3E}">
        <p14:creationId xmlns:p14="http://schemas.microsoft.com/office/powerpoint/2010/main" val="27115206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4A2591-EF1F-4F21-8FE8-068F12DD4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what can you do to prevent SQL Injection?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Design tables with appropriate </a:t>
            </a:r>
            <a:r>
              <a:rPr lang="en-US" sz="3200" b="1" dirty="0">
                <a:solidFill>
                  <a:schemeClr val="tx1"/>
                </a:solidFill>
              </a:rPr>
              <a:t>data types and lengths</a:t>
            </a:r>
            <a:r>
              <a:rPr lang="en-US" sz="3200" dirty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Insist on stored procedures for public-facing operations like searches. Be </a:t>
            </a:r>
            <a:r>
              <a:rPr lang="en-US" sz="3200" b="1" dirty="0">
                <a:solidFill>
                  <a:schemeClr val="tx1"/>
                </a:solidFill>
              </a:rPr>
              <a:t>aware</a:t>
            </a:r>
            <a:r>
              <a:rPr lang="en-US" sz="3200" dirty="0">
                <a:solidFill>
                  <a:schemeClr val="tx1"/>
                </a:solidFill>
              </a:rPr>
              <a:t> of what </a:t>
            </a:r>
            <a:r>
              <a:rPr lang="en-US" sz="3200" dirty="0" err="1">
                <a:solidFill>
                  <a:schemeClr val="tx1"/>
                </a:solidFill>
              </a:rPr>
              <a:t>db’s</a:t>
            </a:r>
            <a:r>
              <a:rPr lang="en-US" sz="3200" dirty="0">
                <a:solidFill>
                  <a:schemeClr val="tx1"/>
                </a:solidFill>
              </a:rPr>
              <a:t> have public apps.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Insist on </a:t>
            </a:r>
            <a:r>
              <a:rPr lang="en-US" sz="3200" b="1" dirty="0">
                <a:solidFill>
                  <a:schemeClr val="tx1"/>
                </a:solidFill>
              </a:rPr>
              <a:t>stored procedures </a:t>
            </a:r>
            <a:r>
              <a:rPr lang="en-US" sz="3200" dirty="0">
                <a:solidFill>
                  <a:schemeClr val="tx1"/>
                </a:solidFill>
              </a:rPr>
              <a:t>for Entity Framework (or other ORMs) operations involving 2+ entities.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Avoid database-wide permissions like the </a:t>
            </a:r>
            <a:r>
              <a:rPr lang="en-US" sz="3200" b="1" dirty="0" err="1">
                <a:solidFill>
                  <a:schemeClr val="tx1"/>
                </a:solidFill>
              </a:rPr>
              <a:t>db_datareader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dirty="0">
                <a:solidFill>
                  <a:schemeClr val="tx1"/>
                </a:solidFill>
              </a:rPr>
              <a:t>and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b="1" dirty="0" err="1">
                <a:solidFill>
                  <a:schemeClr val="tx1"/>
                </a:solidFill>
              </a:rPr>
              <a:t>db_datawriter</a:t>
            </a:r>
            <a:r>
              <a:rPr lang="en-US" sz="3200" dirty="0">
                <a:solidFill>
                  <a:schemeClr val="tx1"/>
                </a:solidFill>
              </a:rPr>
              <a:t> roles.</a:t>
            </a:r>
          </a:p>
          <a:p>
            <a:pPr>
              <a:lnSpc>
                <a:spcPct val="120000"/>
              </a:lnSpc>
            </a:pPr>
            <a:r>
              <a:rPr lang="en-US" sz="3200" b="1" dirty="0">
                <a:solidFill>
                  <a:schemeClr val="tx1"/>
                </a:solidFill>
              </a:rPr>
              <a:t>Avoid the use of EXECUTE AS </a:t>
            </a:r>
            <a:r>
              <a:rPr lang="en-US" sz="3200" dirty="0">
                <a:solidFill>
                  <a:schemeClr val="tx1"/>
                </a:solidFill>
              </a:rPr>
              <a:t>in code, which could allow injected code to execute with elevated security.</a:t>
            </a:r>
          </a:p>
        </p:txBody>
      </p:sp>
    </p:spTree>
    <p:extLst>
      <p:ext uri="{BB962C8B-B14F-4D97-AF65-F5344CB8AC3E}">
        <p14:creationId xmlns:p14="http://schemas.microsoft.com/office/powerpoint/2010/main" val="3553502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4AC69-4563-4104-BE3B-6A47E883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7686"/>
            <a:ext cx="10515600" cy="549275"/>
          </a:xfrm>
        </p:spPr>
        <p:txBody>
          <a:bodyPr>
            <a:noAutofit/>
          </a:bodyPr>
          <a:lstStyle/>
          <a:p>
            <a:pPr algn="ctr"/>
            <a:r>
              <a:rPr lang="en-US" sz="4400" b="1" cap="all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Login vs </a:t>
            </a:r>
            <a:r>
              <a:rPr lang="en-US" sz="4400" b="1" cap="all" dirty="0" err="1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usEr</a:t>
            </a:r>
            <a:endParaRPr lang="en-US" sz="4400" b="1" cap="all" dirty="0">
              <a:solidFill>
                <a:srgbClr val="3D156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CD003F5-EDF3-4AD1-8B4A-E065BAAA30F0}"/>
              </a:ext>
            </a:extLst>
          </p:cNvPr>
          <p:cNvSpPr txBox="1">
            <a:spLocks noGrp="1"/>
          </p:cNvSpPr>
          <p:nvPr>
            <p:ph sz="half" idx="1"/>
          </p:nvPr>
        </p:nvSpPr>
        <p:spPr>
          <a:xfrm>
            <a:off x="838201" y="838200"/>
            <a:ext cx="4876799" cy="552151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Database User</a:t>
            </a:r>
          </a:p>
          <a:p>
            <a:pPr algn="ctr"/>
            <a:endParaRPr lang="en-US" sz="28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Sets a database context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Linked to a Server Login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Does not have a password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Stored in the User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Included in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Given access to SELECT, UPDATE, EXECUTE, CREATE TABLE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F9BF9AC-EC99-4192-B021-9C7EB28E25FC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5791200" y="838200"/>
            <a:ext cx="5715000" cy="45735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Server Login</a:t>
            </a:r>
          </a:p>
          <a:p>
            <a:pPr algn="ctr"/>
            <a:endParaRPr lang="en-US" sz="28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Connects to a SQL Server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be linked to AD (Windows)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	or have a password (SQL)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Stored in the Master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Not affected by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Given access to RESTORE, CONNECT, CREATE DATABASE</a:t>
            </a:r>
          </a:p>
        </p:txBody>
      </p:sp>
    </p:spTree>
    <p:extLst>
      <p:ext uri="{BB962C8B-B14F-4D97-AF65-F5344CB8AC3E}">
        <p14:creationId xmlns:p14="http://schemas.microsoft.com/office/powerpoint/2010/main" val="23140653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5D2CDD-000C-4B79-8F6C-46EFFA21F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what can you do to prevent SQL Injection?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714999"/>
          </a:xfrm>
        </p:spPr>
        <p:txBody>
          <a:bodyPr>
            <a:normAutofit/>
          </a:bodyPr>
          <a:lstStyle/>
          <a:p>
            <a:r>
              <a:rPr lang="en-US" sz="3600" dirty="0"/>
              <a:t>Train </a:t>
            </a:r>
            <a:r>
              <a:rPr lang="en-US" sz="3600" dirty="0" err="1"/>
              <a:t>devs</a:t>
            </a:r>
            <a:r>
              <a:rPr lang="en-US" sz="3600" dirty="0"/>
              <a:t> on patterns of stored procedure parameter sanitizing. Never use dynamic SQL with user-enterable data (</a:t>
            </a:r>
            <a:r>
              <a:rPr lang="en-US" sz="3600" b="1" dirty="0"/>
              <a:t>EXEC()</a:t>
            </a:r>
            <a:r>
              <a:rPr lang="en-US" sz="3600" dirty="0"/>
              <a:t> or </a:t>
            </a:r>
            <a:r>
              <a:rPr lang="en-US" sz="3600" b="1" dirty="0" err="1"/>
              <a:t>sp_executesql</a:t>
            </a:r>
            <a:r>
              <a:rPr lang="en-US" sz="3600" dirty="0"/>
              <a:t>)</a:t>
            </a:r>
          </a:p>
          <a:p>
            <a:r>
              <a:rPr lang="en-US" sz="3600" dirty="0"/>
              <a:t>Provide links, attention, and visibility to PM’s and Dev’s for SQL Injection awareness.</a:t>
            </a:r>
          </a:p>
          <a:p>
            <a:r>
              <a:rPr lang="en-US" sz="3600" dirty="0"/>
              <a:t>Lobby for penetration testing and SQL Injection detection tasks in sprints.</a:t>
            </a:r>
          </a:p>
          <a:p>
            <a:r>
              <a:rPr lang="en-US" sz="3600" dirty="0"/>
              <a:t>There are </a:t>
            </a:r>
            <a:r>
              <a:rPr lang="en-US" sz="3600" dirty="0" err="1"/>
              <a:t>whitehat</a:t>
            </a:r>
            <a:r>
              <a:rPr lang="en-US" sz="3600" dirty="0"/>
              <a:t> SQL Injection vulnerability tools.</a:t>
            </a:r>
          </a:p>
          <a:p>
            <a:r>
              <a:rPr lang="en-US" sz="3600" dirty="0"/>
              <a:t>With Azure SQL DB, enable </a:t>
            </a:r>
            <a:r>
              <a:rPr lang="en-US" sz="3600" b="1" dirty="0"/>
              <a:t>Threat Detection</a:t>
            </a:r>
            <a:r>
              <a:rPr lang="en-US" sz="36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9290504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2A58A1-4DAA-4BC6-A0C7-1A1FA9880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threat detection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/>
          </a:bodyPr>
          <a:lstStyle/>
          <a:p>
            <a:r>
              <a:rPr lang="en-US" sz="4000" dirty="0"/>
              <a:t>Azure SQL Database Threat Detection is a security intelligence feature built into the Azure SQL Database, activated with a click. </a:t>
            </a:r>
          </a:p>
          <a:p>
            <a:r>
              <a:rPr lang="en-US" sz="4000" dirty="0"/>
              <a:t>Detects events such as potential SQL Injection attacks, brute force attacks, anomalous login patterns, and more, and then emails you.</a:t>
            </a:r>
          </a:p>
          <a:p>
            <a:r>
              <a:rPr lang="en-US" sz="4000" dirty="0"/>
              <a:t>Free! (but needs a storage account)</a:t>
            </a:r>
          </a:p>
        </p:txBody>
      </p:sp>
    </p:spTree>
    <p:extLst>
      <p:ext uri="{BB962C8B-B14F-4D97-AF65-F5344CB8AC3E}">
        <p14:creationId xmlns:p14="http://schemas.microsoft.com/office/powerpoint/2010/main" val="11104063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9C3738-F90B-4D5D-B85D-780E5FD3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HOW Stored proc PERMISSIONS WORK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1019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Stored procedures require EXECUTE to run, and do not require all underlying object permissions (SELECT, INSERT, DELETE)…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…provided that the </a:t>
            </a:r>
            <a:r>
              <a:rPr lang="en-US" sz="3200" dirty="0" err="1">
                <a:solidFill>
                  <a:schemeClr val="tx1"/>
                </a:solidFill>
              </a:rPr>
              <a:t>sproc</a:t>
            </a:r>
            <a:r>
              <a:rPr lang="en-US" sz="3200" dirty="0">
                <a:solidFill>
                  <a:schemeClr val="tx1"/>
                </a:solidFill>
              </a:rPr>
              <a:t> doesn’t perform ALTER operations, including IDENTITY_INSERT on a table.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…provided that all the underlying objects have the same ownership chain.  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…provided that the stored procedures do not use dynamic </a:t>
            </a:r>
            <a:r>
              <a:rPr lang="en-US" sz="3200" dirty="0" err="1">
                <a:solidFill>
                  <a:schemeClr val="tx1"/>
                </a:solidFill>
              </a:rPr>
              <a:t>sql</a:t>
            </a:r>
            <a:r>
              <a:rPr lang="en-US" sz="3200" dirty="0">
                <a:solidFill>
                  <a:schemeClr val="tx1"/>
                </a:solidFill>
              </a:rPr>
              <a:t> commands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800000"/>
                </a:solidFill>
                <a:latin typeface="Consolas" panose="020B0609020204030204" pitchFamily="49" charset="0"/>
              </a:rPr>
              <a:t>sp_executesql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@SQL </a:t>
            </a:r>
            <a:r>
              <a:rPr lang="en-US" sz="3200" dirty="0">
                <a:solidFill>
                  <a:schemeClr val="tx1"/>
                </a:solidFill>
              </a:rPr>
              <a:t>or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@SQL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367446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6A3173-341B-4EE8-903C-E61819B99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Stored procedures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000" dirty="0"/>
              <a:t>Given those conditions, thanks to the database permission chain, you can: 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GRANT EXEC rights to </a:t>
            </a:r>
            <a:r>
              <a:rPr lang="en-US" sz="3600" dirty="0" err="1">
                <a:solidFill>
                  <a:schemeClr val="tx1"/>
                </a:solidFill>
              </a:rPr>
              <a:t>sprocs</a:t>
            </a:r>
            <a:r>
              <a:rPr lang="en-US" sz="3600" dirty="0">
                <a:solidFill>
                  <a:schemeClr val="tx1"/>
                </a:solidFill>
              </a:rPr>
              <a:t> that INSERT UPDATE and SELECT from a table.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GRANT no other permissions to the table!</a:t>
            </a:r>
          </a:p>
          <a:p>
            <a:endParaRPr lang="en-US" sz="4000" dirty="0">
              <a:solidFill>
                <a:schemeClr val="tx1"/>
              </a:solidFill>
            </a:endParaRPr>
          </a:p>
          <a:p>
            <a:r>
              <a:rPr lang="en-US" sz="4000" dirty="0"/>
              <a:t>The user can read data in the table using the </a:t>
            </a:r>
            <a:r>
              <a:rPr lang="en-US" sz="4000" dirty="0" err="1"/>
              <a:t>sproc</a:t>
            </a:r>
            <a:r>
              <a:rPr lang="en-US" sz="4000" dirty="0"/>
              <a:t> ONLY, and it probably performs faster!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604153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E0C8EC-9A49-4648-B639-50D6D1467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Stored procedures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Consider </a:t>
            </a:r>
            <a:r>
              <a:rPr lang="en-US" sz="3600" dirty="0" err="1"/>
              <a:t>DENYing</a:t>
            </a:r>
            <a:r>
              <a:rPr lang="en-US" sz="3600" dirty="0"/>
              <a:t> SELECT rights to the public role, which is inherited by all user roles aside from </a:t>
            </a:r>
            <a:r>
              <a:rPr lang="en-US" sz="3600" dirty="0" err="1"/>
              <a:t>db_owner</a:t>
            </a:r>
            <a:r>
              <a:rPr lang="en-US" sz="3600" dirty="0"/>
              <a:t> and </a:t>
            </a:r>
            <a:r>
              <a:rPr lang="en-US" sz="3600" dirty="0" err="1"/>
              <a:t>sysadmin</a:t>
            </a:r>
            <a:r>
              <a:rPr lang="en-US" sz="3600" dirty="0"/>
              <a:t>.</a:t>
            </a:r>
          </a:p>
          <a:p>
            <a:endParaRPr lang="en-US" sz="3600" dirty="0"/>
          </a:p>
          <a:p>
            <a:r>
              <a:rPr lang="en-US" sz="3600" dirty="0"/>
              <a:t>Windows Auth users are then prevented from accessing any tables or views directly from any application (SSMS, Access, Excel!)</a:t>
            </a:r>
          </a:p>
          <a:p>
            <a:endParaRPr lang="en-US" sz="3600" dirty="0"/>
          </a:p>
          <a:p>
            <a:r>
              <a:rPr lang="en-US" sz="3600" dirty="0"/>
              <a:t>User access to data is forced through </a:t>
            </a:r>
            <a:r>
              <a:rPr lang="en-US" sz="3600" dirty="0" err="1"/>
              <a:t>sprocs</a:t>
            </a:r>
            <a:r>
              <a:rPr lang="en-US" sz="3600" dirty="0"/>
              <a:t>. (Good!)</a:t>
            </a:r>
          </a:p>
        </p:txBody>
      </p:sp>
    </p:spTree>
    <p:extLst>
      <p:ext uri="{BB962C8B-B14F-4D97-AF65-F5344CB8AC3E}">
        <p14:creationId xmlns:p14="http://schemas.microsoft.com/office/powerpoint/2010/main" val="5324938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4FD770-4EE7-49AD-946F-923B2CC55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Views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Similar to stored procedures, a VIEW will allow a user to SELECT data from tables to which the user does not have access. (This is helpful!) </a:t>
            </a:r>
          </a:p>
        </p:txBody>
      </p:sp>
    </p:spTree>
    <p:extLst>
      <p:ext uri="{BB962C8B-B14F-4D97-AF65-F5344CB8AC3E}">
        <p14:creationId xmlns:p14="http://schemas.microsoft.com/office/powerpoint/2010/main" val="17527551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4FD770-4EE7-49AD-946F-923B2CC55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Views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Views are provisioned similarly to Tables and can even be writeable (UPDATE, INSERT, DELETE) in the following conditions:</a:t>
            </a:r>
          </a:p>
          <a:p>
            <a:pPr lvl="1"/>
            <a:r>
              <a:rPr lang="en-US" sz="3600" dirty="0"/>
              <a:t>The view references only a single table.</a:t>
            </a:r>
          </a:p>
          <a:p>
            <a:pPr lvl="1"/>
            <a:r>
              <a:rPr lang="en-US" sz="3600" dirty="0"/>
              <a:t>No aggregations, UNION, distinct,	GROUP, TOP.</a:t>
            </a:r>
          </a:p>
          <a:p>
            <a:pPr lvl="1"/>
            <a:r>
              <a:rPr lang="en-US" sz="3600" dirty="0"/>
              <a:t>In this way, views can be used to expose a vertically-partitioned version of a table.</a:t>
            </a:r>
          </a:p>
        </p:txBody>
      </p:sp>
    </p:spTree>
    <p:extLst>
      <p:ext uri="{BB962C8B-B14F-4D97-AF65-F5344CB8AC3E}">
        <p14:creationId xmlns:p14="http://schemas.microsoft.com/office/powerpoint/2010/main" val="25713352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CC254E-5ADC-4C86-B4F7-F4E3D5E24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User-Defined Functions (UDF)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Similar to stored procedures, a UDF will allow a user to SELECT data from tables that the user does not have access to.</a:t>
            </a:r>
          </a:p>
          <a:p>
            <a:pPr lvl="1"/>
            <a:r>
              <a:rPr lang="en-US" sz="3600" dirty="0"/>
              <a:t>Scalar – returns a single value</a:t>
            </a:r>
          </a:p>
          <a:p>
            <a:pPr lvl="1"/>
            <a:r>
              <a:rPr lang="en-US" sz="3600" dirty="0"/>
              <a:t>Table – returns a result set, like a view</a:t>
            </a:r>
          </a:p>
        </p:txBody>
      </p:sp>
    </p:spTree>
    <p:extLst>
      <p:ext uri="{BB962C8B-B14F-4D97-AF65-F5344CB8AC3E}">
        <p14:creationId xmlns:p14="http://schemas.microsoft.com/office/powerpoint/2010/main" val="17613325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CC254E-5ADC-4C86-B4F7-F4E3D5E24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User-Defined Functions (UDF)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562599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The performance impact of either type of function can be severe, especially in the SELECT portion of a query. </a:t>
            </a:r>
          </a:p>
          <a:p>
            <a:r>
              <a:rPr lang="en-US" sz="4000" dirty="0"/>
              <a:t>Overuse of UDF’s are common causes for performance issues. High potential for cursor-like effects, where the UDF is called once per row.</a:t>
            </a:r>
          </a:p>
          <a:p>
            <a:r>
              <a:rPr lang="en-US" sz="4000" b="1" dirty="0"/>
              <a:t>New in SQL 2019</a:t>
            </a:r>
            <a:r>
              <a:rPr lang="en-US" sz="4000" dirty="0"/>
              <a:t>: “Scalar UDF </a:t>
            </a:r>
            <a:r>
              <a:rPr lang="en-US" sz="4000" dirty="0" err="1"/>
              <a:t>Inlining</a:t>
            </a:r>
            <a:r>
              <a:rPr lang="en-US" sz="4000" dirty="0"/>
              <a:t>” feature reduces performance drag of scalar functions </a:t>
            </a:r>
            <a:r>
              <a:rPr lang="en-US" sz="4000" i="1" dirty="0"/>
              <a:t>without query modification</a:t>
            </a:r>
            <a:r>
              <a:rPr lang="en-US" sz="4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544532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0FB0C6-146B-4B70-9DFB-AE1FF5BF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laB</a:t>
            </a:r>
            <a:endParaRPr lang="en-US" b="1" cap="all" dirty="0">
              <a:solidFill>
                <a:srgbClr val="3D156F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Demonstrate how Stored Procedures, Views, and Functions abstract the permissions necessary to view underlying table data.</a:t>
            </a:r>
          </a:p>
          <a:p>
            <a:pPr lvl="1"/>
            <a:r>
              <a:rPr lang="en-US" sz="3200" dirty="0"/>
              <a:t>Toolbox\lab - Security p1.sql – logged in as sysadmin</a:t>
            </a:r>
          </a:p>
          <a:p>
            <a:pPr lvl="1"/>
            <a:r>
              <a:rPr lang="en-US" sz="3200" dirty="0"/>
              <a:t>Toolbox\lab - Security p2.sql – logged in as testing user</a:t>
            </a:r>
          </a:p>
        </p:txBody>
      </p:sp>
    </p:spTree>
    <p:extLst>
      <p:ext uri="{BB962C8B-B14F-4D97-AF65-F5344CB8AC3E}">
        <p14:creationId xmlns:p14="http://schemas.microsoft.com/office/powerpoint/2010/main" val="1141708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D561D73-A9C8-4904-BC9D-60045669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64306"/>
            <a:ext cx="3932237" cy="1600200"/>
          </a:xfrm>
        </p:spPr>
        <p:txBody>
          <a:bodyPr/>
          <a:lstStyle/>
          <a:p>
            <a:r>
              <a:rPr lang="en-US" dirty="0"/>
              <a:t>LOGIN VS USER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57EDD37-0525-4EA5-A916-790A1C507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36994" y="152400"/>
            <a:ext cx="7023100" cy="655320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Database User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Sets a database context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Linked to a Server Login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Does not have a password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Stored in the User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Included in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Given access to SELECT, ALTER, EXECUTE, CREATE 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TABLE</a:t>
            </a:r>
          </a:p>
          <a:p>
            <a:pPr algn="ctr"/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Server Login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Connects to a SQL Server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Can be linked to AD (Windows) or a password (SQL)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Stored in the Master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Not affected by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Given access to BACKUP, RESTORE, CONNECT, CREATE 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DATABASE</a:t>
            </a:r>
            <a:endParaRPr lang="en-US" sz="2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4" name="Group 13" descr="A screenshot of the SSMS Object Explorer">
            <a:extLst>
              <a:ext uri="{FF2B5EF4-FFF2-40B4-BE49-F238E27FC236}">
                <a16:creationId xmlns:a16="http://schemas.microsoft.com/office/drawing/2014/main" id="{E57F350F-2A35-4F1C-9122-771A1837FC32}"/>
              </a:ext>
            </a:extLst>
          </p:cNvPr>
          <p:cNvGrpSpPr/>
          <p:nvPr>
            <p:custDataLst>
              <p:custData r:id="rId1"/>
            </p:custDataLst>
          </p:nvPr>
        </p:nvGrpSpPr>
        <p:grpSpPr>
          <a:xfrm>
            <a:off x="992997" y="0"/>
            <a:ext cx="3528204" cy="6858000"/>
            <a:chOff x="992997" y="0"/>
            <a:chExt cx="3528204" cy="6858000"/>
          </a:xfrm>
        </p:grpSpPr>
        <p:pic>
          <p:nvPicPr>
            <p:cNvPr id="37" name="Picture 36" descr="A screenshot of the SSMS Object Explorer">
              <a:extLst>
                <a:ext uri="{FF2B5EF4-FFF2-40B4-BE49-F238E27FC236}">
                  <a16:creationId xmlns:a16="http://schemas.microsoft.com/office/drawing/2014/main" id="{37BF02E5-7874-4CCE-8406-E770698A3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2997" y="0"/>
              <a:ext cx="3528204" cy="6858000"/>
            </a:xfrm>
            <a:prstGeom prst="rect">
              <a:avLst/>
            </a:prstGeom>
          </p:spPr>
        </p:pic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C2CC261-A1A2-44A1-966F-31934507F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963296" y="3371696"/>
              <a:ext cx="1922904" cy="209704"/>
            </a:xfrm>
            <a:prstGeom prst="ellipse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420BE25-651B-459F-90F9-00132E67A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33636" y="6495896"/>
              <a:ext cx="1762729" cy="209704"/>
            </a:xfrm>
            <a:prstGeom prst="ellipse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EE6A67E-7001-45F3-A80D-DB8164951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38450" y="2476193"/>
              <a:ext cx="1745573" cy="139803"/>
            </a:xfrm>
            <a:prstGeom prst="rect">
              <a:avLst/>
            </a:prstGeom>
            <a:solidFill>
              <a:srgbClr val="FFFF00">
                <a:alpha val="38039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B942D33-5DAF-4459-A221-0B2E82660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09232" y="4814581"/>
              <a:ext cx="1762729" cy="139803"/>
            </a:xfrm>
            <a:prstGeom prst="rect">
              <a:avLst/>
            </a:prstGeom>
            <a:solidFill>
              <a:srgbClr val="FFFF00">
                <a:alpha val="38039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3EC0CE6-61B1-4649-B95C-19E0D869A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48272" y="4990793"/>
              <a:ext cx="1762729" cy="139803"/>
            </a:xfrm>
            <a:prstGeom prst="rect">
              <a:avLst/>
            </a:prstGeom>
            <a:solidFill>
              <a:srgbClr val="99FF33">
                <a:alpha val="22745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80171E4-B389-42FA-AE4F-4A51805DD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41024" y="2628593"/>
              <a:ext cx="1762729" cy="139803"/>
            </a:xfrm>
            <a:prstGeom prst="rect">
              <a:avLst/>
            </a:prstGeom>
            <a:solidFill>
              <a:srgbClr val="99FF33">
                <a:alpha val="22745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272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DC5248-4175-4893-95AC-288119D6A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Builtin</a:t>
            </a:r>
            <a:r>
              <a:rPr lang="en-US" b="1" cap="all" dirty="0">
                <a:solidFill>
                  <a:srgbClr val="3D156F"/>
                </a:solidFill>
              </a:rPr>
              <a:t>\</a:t>
            </a:r>
            <a:r>
              <a:rPr lang="en-US" b="1" cap="all" dirty="0" err="1">
                <a:solidFill>
                  <a:srgbClr val="3D156F"/>
                </a:solidFill>
              </a:rPr>
              <a:t>administratorS</a:t>
            </a:r>
            <a:endParaRPr lang="en-US" b="1" cap="all" dirty="0">
              <a:solidFill>
                <a:srgbClr val="3D156F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Prior to SQL 2008, [BUILTIN\Administrators] was a member of the SQL </a:t>
            </a:r>
            <a:r>
              <a:rPr lang="en-US" sz="3200" dirty="0" err="1"/>
              <a:t>sysadmin</a:t>
            </a:r>
            <a:r>
              <a:rPr lang="en-US" sz="3200" dirty="0"/>
              <a:t> role.  </a:t>
            </a:r>
          </a:p>
          <a:p>
            <a:endParaRPr lang="en-US" sz="3200" dirty="0"/>
          </a:p>
          <a:p>
            <a:r>
              <a:rPr lang="en-US" sz="3200" dirty="0"/>
              <a:t>This was a security hole – allowing anyone who gained admin access to a Windows Server to automatically and easily have </a:t>
            </a:r>
            <a:r>
              <a:rPr lang="en-US" sz="3200" dirty="0" err="1"/>
              <a:t>sysadmin</a:t>
            </a:r>
            <a:r>
              <a:rPr lang="en-US" sz="3200" dirty="0"/>
              <a:t> access.</a:t>
            </a:r>
          </a:p>
          <a:p>
            <a:endParaRPr lang="en-US" sz="3200" dirty="0"/>
          </a:p>
          <a:p>
            <a:r>
              <a:rPr lang="en-US" sz="3200" dirty="0"/>
              <a:t>SQL 2008 – BUILTIN\Administrators no longer have automatic rights to the SQL server and should NOT be granted access.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765344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DDC74C-FB2E-404F-922F-984D6F451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dbo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In SQL 2000, </a:t>
            </a:r>
            <a:r>
              <a:rPr lang="en-US" sz="3600" dirty="0" err="1"/>
              <a:t>sales.dbo.customers</a:t>
            </a:r>
            <a:r>
              <a:rPr lang="en-US" sz="3600" dirty="0"/>
              <a:t> meant: </a:t>
            </a:r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databasename</a:t>
            </a:r>
            <a:r>
              <a:rPr lang="en-US" sz="3200" dirty="0"/>
              <a:t> 	= sales</a:t>
            </a:r>
          </a:p>
          <a:p>
            <a:pPr lvl="1"/>
            <a:r>
              <a:rPr lang="en-US" sz="3200" dirty="0"/>
              <a:t>	owner 				= </a:t>
            </a:r>
            <a:r>
              <a:rPr lang="en-US" sz="3200" dirty="0" err="1"/>
              <a:t>dbo</a:t>
            </a:r>
            <a:endParaRPr lang="en-US" sz="3200" dirty="0"/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tablename</a:t>
            </a:r>
            <a:r>
              <a:rPr lang="en-US" sz="3200" dirty="0"/>
              <a:t> 		= customers</a:t>
            </a:r>
          </a:p>
          <a:p>
            <a:endParaRPr lang="en-US" sz="3600" dirty="0"/>
          </a:p>
          <a:p>
            <a:r>
              <a:rPr lang="en-US" sz="3600" dirty="0"/>
              <a:t>In 2005 and later, </a:t>
            </a:r>
            <a:r>
              <a:rPr lang="en-US" sz="3600" dirty="0" err="1"/>
              <a:t>sales.dbo.customers</a:t>
            </a:r>
            <a:r>
              <a:rPr lang="en-US" sz="3600" dirty="0"/>
              <a:t> meant:</a:t>
            </a:r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databasename</a:t>
            </a:r>
            <a:r>
              <a:rPr lang="en-US" sz="3200" dirty="0"/>
              <a:t> 	= sales</a:t>
            </a:r>
          </a:p>
          <a:p>
            <a:pPr lvl="1"/>
            <a:r>
              <a:rPr lang="en-US" sz="3200" dirty="0"/>
              <a:t>	schema 			= </a:t>
            </a:r>
            <a:r>
              <a:rPr lang="en-US" sz="3200" dirty="0" err="1"/>
              <a:t>dbo</a:t>
            </a:r>
            <a:endParaRPr lang="en-US" sz="3200" dirty="0"/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tablename</a:t>
            </a:r>
            <a:r>
              <a:rPr lang="en-US" sz="3200" dirty="0"/>
              <a:t> 		= customers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683849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F98BCF-EDF3-49C4-BD41-4318441A7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dbo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 SQL 2000, </a:t>
            </a:r>
            <a:r>
              <a:rPr lang="en-US" sz="3600" dirty="0" err="1"/>
              <a:t>dbo</a:t>
            </a:r>
            <a:r>
              <a:rPr lang="en-US" sz="3600" dirty="0"/>
              <a:t> was a special user inside each database with sysadmin permissions, which by default owned any object created by an admin. </a:t>
            </a:r>
          </a:p>
          <a:p>
            <a:r>
              <a:rPr lang="en-US" sz="3600" dirty="0"/>
              <a:t>In SQL 2005 and above, </a:t>
            </a:r>
            <a:r>
              <a:rPr lang="en-US" sz="3600" dirty="0" err="1"/>
              <a:t>dbo</a:t>
            </a:r>
            <a:r>
              <a:rPr lang="en-US" sz="3600" dirty="0"/>
              <a:t> is the default schema and no longer a security object. Saying a user has “</a:t>
            </a:r>
            <a:r>
              <a:rPr lang="en-US" sz="3600" dirty="0" err="1"/>
              <a:t>dbo</a:t>
            </a:r>
            <a:r>
              <a:rPr lang="en-US" sz="3600" dirty="0"/>
              <a:t> permissions” is incorrect.</a:t>
            </a:r>
          </a:p>
          <a:p>
            <a:r>
              <a:rPr lang="en-US" sz="3600" dirty="0"/>
              <a:t>[</a:t>
            </a:r>
            <a:r>
              <a:rPr lang="en-US" sz="3600" dirty="0" err="1"/>
              <a:t>db_owner</a:t>
            </a:r>
            <a:r>
              <a:rPr lang="en-US" sz="3600" dirty="0"/>
              <a:t>] is just a user role with no server-level permissions.</a:t>
            </a:r>
          </a:p>
        </p:txBody>
      </p:sp>
    </p:spTree>
    <p:extLst>
      <p:ext uri="{BB962C8B-B14F-4D97-AF65-F5344CB8AC3E}">
        <p14:creationId xmlns:p14="http://schemas.microsoft.com/office/powerpoint/2010/main" val="369825501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F74FAF-1629-4EFA-9A2C-DB20DE06A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Microsoft has done away with the terminology of Users or Logins “owning” objects, such as databases and schemas.</a:t>
            </a:r>
          </a:p>
          <a:p>
            <a:endParaRPr lang="en-US" sz="3600" dirty="0"/>
          </a:p>
          <a:p>
            <a:r>
              <a:rPr lang="en-US" sz="3600" dirty="0"/>
              <a:t>Changing the AUTHORIZATION is now the more accurate term to describe “ownership” of an object.  </a:t>
            </a:r>
          </a:p>
          <a:p>
            <a:endParaRPr lang="en-US" sz="3600" dirty="0"/>
          </a:p>
          <a:p>
            <a:r>
              <a:rPr lang="en-US" sz="3600" dirty="0"/>
              <a:t>For example, </a:t>
            </a:r>
            <a:r>
              <a:rPr lang="en-US" sz="4000" dirty="0" err="1">
                <a:solidFill>
                  <a:srgbClr val="800000"/>
                </a:solidFill>
                <a:latin typeface="Consolas" panose="020B0609020204030204" pitchFamily="49" charset="0"/>
              </a:rPr>
              <a:t>sp_changedbowner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/>
              <a:t>is deprecated, replaced by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AUTHORIZATION</a:t>
            </a:r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8011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A0C213-D146-4DA0-8780-38C0216C8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Schemas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A schema is a securable container 	</a:t>
            </a:r>
          </a:p>
          <a:p>
            <a:pPr lvl="1"/>
            <a:r>
              <a:rPr lang="en-US" sz="3000" dirty="0">
                <a:solidFill>
                  <a:schemeClr val="tx1"/>
                </a:solidFill>
              </a:rPr>
              <a:t>That’s why schemas show up in the Security folder!</a:t>
            </a:r>
          </a:p>
          <a:p>
            <a:r>
              <a:rPr lang="en-US" sz="3600" dirty="0">
                <a:solidFill>
                  <a:schemeClr val="tx1"/>
                </a:solidFill>
              </a:rPr>
              <a:t>It contains other database objects</a:t>
            </a:r>
          </a:p>
          <a:p>
            <a:r>
              <a:rPr lang="en-US" sz="3600" dirty="0">
                <a:solidFill>
                  <a:schemeClr val="tx1"/>
                </a:solidFill>
              </a:rPr>
              <a:t>By default objects are inside the “</a:t>
            </a:r>
            <a:r>
              <a:rPr lang="en-US" sz="3600" dirty="0" err="1">
                <a:solidFill>
                  <a:schemeClr val="tx1"/>
                </a:solidFill>
              </a:rPr>
              <a:t>dbo</a:t>
            </a:r>
            <a:r>
              <a:rPr lang="en-US" sz="3600" dirty="0">
                <a:solidFill>
                  <a:schemeClr val="tx1"/>
                </a:solidFill>
              </a:rPr>
              <a:t>” schema.</a:t>
            </a:r>
          </a:p>
          <a:p>
            <a:r>
              <a:rPr lang="en-US" sz="3600" dirty="0">
                <a:solidFill>
                  <a:schemeClr val="tx1"/>
                </a:solidFill>
              </a:rPr>
              <a:t>Permissions can be granted to schemas as a set.</a:t>
            </a:r>
          </a:p>
          <a:p>
            <a:r>
              <a:rPr lang="en-US" sz="3600" dirty="0">
                <a:solidFill>
                  <a:schemeClr val="tx1"/>
                </a:solidFill>
              </a:rPr>
              <a:t>Additional user schemas can (and should!) be created. 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tx1"/>
                </a:solidFill>
              </a:rPr>
              <a:t>Examples: 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logical 		[Staging], [ODS], [Audit], [WH]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business 	[Sales], [HR], [Acct], [Inv]</a:t>
            </a:r>
          </a:p>
          <a:p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6038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4BE3CB-2482-440A-9C4A-899D84CBB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schemas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Schemas can have owners and permissions to schemas can be granted to database principals.</a:t>
            </a:r>
          </a:p>
          <a:p>
            <a:endParaRPr lang="en-US" dirty="0"/>
          </a:p>
          <a:p>
            <a:r>
              <a:rPr lang="en-US" dirty="0"/>
              <a:t>For example:	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SCHEMA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[STAGING]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TABLE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[STAGING]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[Table1]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…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VIEW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[STAGING]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[View1]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…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[STAGING]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ETLReadOnlyUser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7817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D55BBE-3FFA-42B6-87C2-B57096F1D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PUBLIC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4000" dirty="0"/>
              <a:t>Every login/user is a member of “public” roles.</a:t>
            </a:r>
          </a:p>
          <a:p>
            <a:pPr lvl="1"/>
            <a:r>
              <a:rPr lang="en-US" sz="3600" b="1" dirty="0"/>
              <a:t>Public is a server role </a:t>
            </a:r>
            <a:r>
              <a:rPr lang="en-US" sz="3600" dirty="0"/>
              <a:t>that should never be granted any additional permissions or authorization. </a:t>
            </a:r>
          </a:p>
          <a:p>
            <a:pPr lvl="1"/>
            <a:r>
              <a:rPr lang="en-US" sz="3600" dirty="0"/>
              <a:t>Every database user/role also belongs to the </a:t>
            </a:r>
            <a:r>
              <a:rPr lang="en-US" sz="3600" b="1" dirty="0"/>
              <a:t>public database role. </a:t>
            </a:r>
          </a:p>
          <a:p>
            <a:r>
              <a:rPr lang="en-US" sz="4000" dirty="0"/>
              <a:t>When a user has not been granted or denied specific permissions on a securable, the user inherits the permissions granted to public. 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790072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C5D18E-C500-4633-B055-82795F4B8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PUBLIC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257799"/>
          </a:xfrm>
        </p:spPr>
        <p:txBody>
          <a:bodyPr>
            <a:normAutofit fontScale="92500"/>
          </a:bodyPr>
          <a:lstStyle/>
          <a:p>
            <a:r>
              <a:rPr lang="en-US" sz="3600" dirty="0"/>
              <a:t>You should check for this, every security audit does.</a:t>
            </a:r>
          </a:p>
          <a:p>
            <a:pPr lvl="1"/>
            <a:r>
              <a:rPr lang="en-US" sz="3200" dirty="0"/>
              <a:t>Toolbox: public </a:t>
            </a:r>
            <a:r>
              <a:rPr lang="en-US" sz="3200" dirty="0" err="1"/>
              <a:t>permissions.sql</a:t>
            </a:r>
            <a:endParaRPr lang="en-US" sz="3200" dirty="0"/>
          </a:p>
          <a:p>
            <a:r>
              <a:rPr lang="en-US" sz="3600" dirty="0"/>
              <a:t>Permissions assigned to the public role is a clear sign of </a:t>
            </a:r>
            <a:r>
              <a:rPr lang="en-US" sz="3600" b="1" dirty="0"/>
              <a:t>lazy developers</a:t>
            </a:r>
            <a:r>
              <a:rPr lang="en-US" sz="3600" dirty="0"/>
              <a:t>.</a:t>
            </a:r>
          </a:p>
          <a:p>
            <a:r>
              <a:rPr lang="en-US" sz="3600" dirty="0"/>
              <a:t>There are software vendors who have used public to easily grant access to all current and future logins. </a:t>
            </a:r>
          </a:p>
          <a:p>
            <a:r>
              <a:rPr lang="en-US" sz="3600" dirty="0"/>
              <a:t>The strategy to undo a security architecture based around public can be complicated, involves lots of time and testing.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3469599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E20F4B-4109-45E8-AA51-DB997CFC9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GUEST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You should check for this, every security audit does.</a:t>
            </a:r>
          </a:p>
          <a:p>
            <a:pPr lvl="1"/>
            <a:r>
              <a:rPr lang="en-US" sz="3200" dirty="0"/>
              <a:t>Toolbox: guest </a:t>
            </a:r>
            <a:r>
              <a:rPr lang="en-US" sz="3200" dirty="0" err="1"/>
              <a:t>permissions.sql</a:t>
            </a:r>
            <a:endParaRPr lang="en-US" sz="3200" dirty="0"/>
          </a:p>
          <a:p>
            <a:r>
              <a:rPr lang="en-US" sz="3600" dirty="0"/>
              <a:t>The GUEST account permissions are granted to any login who does not have a mapped user in the database.</a:t>
            </a:r>
          </a:p>
          <a:p>
            <a:r>
              <a:rPr lang="en-US" sz="3600" dirty="0"/>
              <a:t>For what should be very obvious reasons, never grant any permissions, even CONNECT, to GUEST, unless you understand what you’re doing.</a:t>
            </a:r>
          </a:p>
          <a:p>
            <a:r>
              <a:rPr lang="en-US" sz="3600" dirty="0"/>
              <a:t>Not a secure solution for future access.</a:t>
            </a:r>
          </a:p>
        </p:txBody>
      </p:sp>
    </p:spTree>
    <p:extLst>
      <p:ext uri="{BB962C8B-B14F-4D97-AF65-F5344CB8AC3E}">
        <p14:creationId xmlns:p14="http://schemas.microsoft.com/office/powerpoint/2010/main" val="27988951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2A58A1-4DAA-4BC6-A0C7-1A1FA9880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SSMS Vulnerability Assessment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Built into SSMS, there is a Vulnerability Assessment tool available via Object Explorer in each Database -&gt; Tasks.</a:t>
            </a:r>
          </a:p>
          <a:p>
            <a:r>
              <a:rPr lang="en-US" sz="3600" dirty="0"/>
              <a:t>Introduced in SSMS 17.4 in SQL 2017.</a:t>
            </a:r>
          </a:p>
          <a:p>
            <a:r>
              <a:rPr lang="en-US" sz="3600" dirty="0"/>
              <a:t>Many findings have to do with database-level permissions that we’re discussing today: PUBLIC, GUEST, user-defined roles, low-impact roles, orphaned roles, least privilege, and more.</a:t>
            </a:r>
          </a:p>
        </p:txBody>
      </p:sp>
    </p:spTree>
    <p:extLst>
      <p:ext uri="{BB962C8B-B14F-4D97-AF65-F5344CB8AC3E}">
        <p14:creationId xmlns:p14="http://schemas.microsoft.com/office/powerpoint/2010/main" val="1742757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06263D-55AD-448E-ABCC-0D30AC872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On the topic of Groups…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/>
              <a:t>Always assign permissions to AD groups, </a:t>
            </a:r>
            <a:br>
              <a:rPr lang="en-US" sz="3200" dirty="0"/>
            </a:br>
            <a:r>
              <a:rPr lang="en-US" sz="3200" dirty="0"/>
              <a:t>insist on it. </a:t>
            </a:r>
          </a:p>
          <a:p>
            <a:r>
              <a:rPr lang="en-US" dirty="0"/>
              <a:t>You can interrogate AD for the members of security groups 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master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..</a:t>
            </a:r>
            <a:r>
              <a:rPr lang="en-US" sz="3200" dirty="0" err="1">
                <a:solidFill>
                  <a:srgbClr val="800000"/>
                </a:solidFill>
                <a:latin typeface="Consolas" panose="020B0609020204030204" pitchFamily="49" charset="0"/>
              </a:rPr>
              <a:t>xp_logininfo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acctname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'domain\</a:t>
            </a:r>
            <a:r>
              <a:rPr lang="en-US" sz="3200" dirty="0" err="1">
                <a:solidFill>
                  <a:srgbClr val="FF0000"/>
                </a:solidFill>
                <a:latin typeface="Consolas" panose="020B0609020204030204" pitchFamily="49" charset="0"/>
              </a:rPr>
              <a:t>groupname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@option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'members'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BUT It only returns FIRST level members, not members of groups that are members of the group. Instead use PowerShell: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ADGroupMember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identity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'Development'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recursive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7674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FA7B4F-4BDD-44CE-86A9-30D9DAAD7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Cross database 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A </a:t>
            </a:r>
            <a:r>
              <a:rPr lang="en-US" sz="4400" dirty="0" err="1"/>
              <a:t>sproc</a:t>
            </a:r>
            <a:r>
              <a:rPr lang="en-US" sz="4400" dirty="0"/>
              <a:t>/view can return data from a table in another database without permissions, if the two databases share the same owner login, by enabling Cross-Database Ownership Chaining on both databases.</a:t>
            </a:r>
          </a:p>
          <a:p>
            <a:r>
              <a:rPr lang="en-US" sz="4400" dirty="0"/>
              <a:t>This is not enabled by default on user databases. It has to be enabled at the server level then activated in each database…</a:t>
            </a:r>
          </a:p>
        </p:txBody>
      </p:sp>
    </p:spTree>
    <p:extLst>
      <p:ext uri="{BB962C8B-B14F-4D97-AF65-F5344CB8AC3E}">
        <p14:creationId xmlns:p14="http://schemas.microsoft.com/office/powerpoint/2010/main" val="373086671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D739F3-09C4-40FF-983C-E7BFCD55E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Cross database 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Any login can take advantage of Cross-Database Ownership Chaining from another database.</a:t>
            </a:r>
          </a:p>
          <a:p>
            <a:r>
              <a:rPr lang="en-US" sz="4400" dirty="0"/>
              <a:t>Stored procedures and views – not queries - can then query other databases without any additional permissions. </a:t>
            </a:r>
          </a:p>
          <a:p>
            <a:r>
              <a:rPr lang="en-US" sz="4400" dirty="0"/>
              <a:t>Which could be very helpful, or a security risk…</a:t>
            </a:r>
          </a:p>
          <a:p>
            <a:endParaRPr lang="en-US" sz="4400" dirty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27013610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918F1C-AC22-4E78-9977-2CDB86EB8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Cross database 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It is possible that cross-database ownership can bypass your permissions by querying from the context of another database!  </a:t>
            </a:r>
          </a:p>
          <a:p>
            <a:r>
              <a:rPr lang="en-US" sz="4400" dirty="0"/>
              <a:t>Enabling Cross-Database Ownership Chaining increases the necessary complexity of securing your data with minimum permissions.</a:t>
            </a:r>
          </a:p>
          <a:p>
            <a:r>
              <a:rPr lang="en-US" sz="4400" dirty="0"/>
              <a:t>You don’t need it, do it right.</a:t>
            </a:r>
          </a:p>
        </p:txBody>
      </p:sp>
    </p:spTree>
    <p:extLst>
      <p:ext uri="{BB962C8B-B14F-4D97-AF65-F5344CB8AC3E}">
        <p14:creationId xmlns:p14="http://schemas.microsoft.com/office/powerpoint/2010/main" val="37809626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275309-2CF5-494D-8032-752C0E456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Application roles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By executing </a:t>
            </a:r>
            <a:r>
              <a:rPr lang="en-US" sz="3600" dirty="0" err="1"/>
              <a:t>sp_setapprole</a:t>
            </a:r>
            <a:r>
              <a:rPr lang="en-US" sz="3600" dirty="0"/>
              <a:t>, a user connection inherits the permissions of an app role.</a:t>
            </a:r>
          </a:p>
          <a:p>
            <a:r>
              <a:rPr lang="en-US" sz="3600" dirty="0"/>
              <a:t>The application role has no permanent members, but is assigned permissions and given an app-only password.</a:t>
            </a:r>
          </a:p>
          <a:p>
            <a:r>
              <a:rPr lang="en-US" sz="3600" dirty="0"/>
              <a:t>The user connection assumes only the permissions of the application role.</a:t>
            </a:r>
          </a:p>
          <a:p>
            <a:r>
              <a:rPr lang="en-US" sz="3600" dirty="0"/>
              <a:t>You can utilize Windows auth without giving any direct </a:t>
            </a:r>
            <a:r>
              <a:rPr lang="en-US" sz="3600" dirty="0" err="1"/>
              <a:t>db</a:t>
            </a:r>
            <a:r>
              <a:rPr lang="en-US" sz="3600" dirty="0"/>
              <a:t> permissions, preventing use of SSMS/Office apps.</a:t>
            </a:r>
          </a:p>
          <a:p>
            <a:r>
              <a:rPr lang="en-US" sz="3600" dirty="0"/>
              <a:t>Part of a strategy to force use of database to occur only via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195804868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DD8698-6BC6-4728-B244-48A3EBBB2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Application roles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Cons: </a:t>
            </a:r>
          </a:p>
          <a:p>
            <a:pPr lvl="1"/>
            <a:r>
              <a:rPr lang="en-US" sz="3600" dirty="0"/>
              <a:t>Not for all applications. Accessing other databases requires the use of the guest role.</a:t>
            </a:r>
          </a:p>
          <a:p>
            <a:pPr lvl="1"/>
            <a:r>
              <a:rPr lang="en-US" sz="3600" dirty="0"/>
              <a:t>Connection pooling can be problematic (cookies)</a:t>
            </a:r>
          </a:p>
        </p:txBody>
      </p:sp>
    </p:spTree>
    <p:extLst>
      <p:ext uri="{BB962C8B-B14F-4D97-AF65-F5344CB8AC3E}">
        <p14:creationId xmlns:p14="http://schemas.microsoft.com/office/powerpoint/2010/main" val="397236081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6CF3BB0D-7AA8-4B83-A0DC-433F3FAD5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Finale</a:t>
            </a:r>
          </a:p>
        </p:txBody>
      </p:sp>
      <p:pic>
        <p:nvPicPr>
          <p:cNvPr id="5" name="Content Placeholder 4" descr="The most interesting man in the world from the Dos Equis ad campaign.&#10;&#10;&quot;I don't always go to my local SQLSaturday&#10;&#10;But when I do, I tell my boss all about it on Monday&quot;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-1"/>
            <a:ext cx="5562600" cy="7151916"/>
          </a:xfrm>
        </p:spPr>
      </p:pic>
    </p:spTree>
    <p:extLst>
      <p:ext uri="{BB962C8B-B14F-4D97-AF65-F5344CB8AC3E}">
        <p14:creationId xmlns:p14="http://schemas.microsoft.com/office/powerpoint/2010/main" val="3613945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50F720-AA17-42B1-B108-3F23A87D7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Continued reading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fontScale="92500"/>
          </a:bodyPr>
          <a:lstStyle/>
          <a:p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http://msdn.microsoft.com/en-us/library/ms191291.aspx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https://docs.microsoft.com/en-us/sql/connect/oledb/oledb-driver-for-sql-server?view=sql-server-2017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https://blogs.msdn.microsoft.com/sqlnativeclient/2017/10/06/announcing-the-new-release-of-ole-db-driver-for-sql-server/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https://techcommunity.microsoft.com/t5/SQL-Server/ODBC-Driver-17-for-SQL-Server-Released/ba-p/385825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http://social.technet.microsoft.com/wiki/cfs-file.ashx/__key/communityserver-wikis-components-files/00-00-00-00-05/5710.Permissions_5F00_Poster_5F00_2008_5F00_R2_5F00_Wiki.pdf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http://msdn.microsoft.com/en-us/library/bb669058(v=VS.110).aspx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http://blogs.msdn.com/b/sqlsecurity/archive/2011/08/25/database-engine-permission-basics.aspx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http://msdn.microsoft.com/en-us/library/ms191465.aspx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https://docs.microsoft.com/en-us/sql/relational-databases/databases/security-best-practices-with-contained-databases?view=sql-server-2017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https://azure.microsoft.com/en-us/blog/azure-sql-database-threat-detection-your-built-in-security-expert/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https://www.slideshare.net/GrantFritchey/sql-injection-what-it-is-how-to-stop-it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http://technet.microsoft.com/en-us/library/ms187359.aspx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http://support.microsoft.com/kb/918992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https://azure.microsoft.com/en-us/documentation/articles/sql-database-aad-authentication/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https://azure.microsoft.com/en-us/documentation/articles/sql-database-manage-logins/</a:t>
            </a:r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29430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QL Server 2017 Administration Inside Out book cov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34" y="329200"/>
            <a:ext cx="5080548" cy="620184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42EB46-D0F2-4A77-85A1-6FD48128CE80}"/>
              </a:ext>
            </a:extLst>
          </p:cNvPr>
          <p:cNvSpPr/>
          <p:nvPr/>
        </p:nvSpPr>
        <p:spPr>
          <a:xfrm>
            <a:off x="5638800" y="609600"/>
            <a:ext cx="6096000" cy="51398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SQL Server 2017 Administration Inside Out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Published Feb 2018 by Microsoft Press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kumimoji="0" 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nd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 edition for SQL 2019 coming Q4’2019*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*just a guess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2622AB68-80DB-4C9D-8E8B-3AC1B2AC27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 Server 2017 Inside Out</a:t>
            </a:r>
          </a:p>
        </p:txBody>
      </p:sp>
    </p:spTree>
    <p:extLst>
      <p:ext uri="{BB962C8B-B14F-4D97-AF65-F5344CB8AC3E}">
        <p14:creationId xmlns:p14="http://schemas.microsoft.com/office/powerpoint/2010/main" val="2828192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0F166F8-64A3-40BE-AC80-199547EC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Bio and contact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459" y="3872615"/>
            <a:ext cx="10972800" cy="275678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This presentation, including all source code, available at my blog:</a:t>
            </a:r>
          </a:p>
          <a:p>
            <a:pPr marL="0" indent="0" algn="ctr">
              <a:buNone/>
            </a:pPr>
            <a:r>
              <a:rPr lang="en-US" sz="6600" b="1" dirty="0">
                <a:hlinkClick r:id="rId2"/>
              </a:rPr>
              <a:t>SQLTact.com</a:t>
            </a:r>
            <a:endParaRPr lang="en-US" sz="6600" b="1" dirty="0"/>
          </a:p>
          <a:p>
            <a:endParaRPr lang="en-US" sz="4800" dirty="0"/>
          </a:p>
          <a:p>
            <a:endParaRPr lang="en-US" sz="48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92459" y="877224"/>
            <a:ext cx="9061142" cy="2995390"/>
          </a:xfrm>
          <a:prstGeom prst="rect">
            <a:avLst/>
          </a:prstGeom>
        </p:spPr>
        <p:txBody>
          <a:bodyPr vert="horz" lIns="91438" tIns="45719" rIns="91438" bIns="45719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William D Assaf, MCSE</a:t>
            </a: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Baton Rouge SQL Server UG board</a:t>
            </a:r>
          </a:p>
          <a:p>
            <a:pPr marL="362891" lvl="0" indent="-362891" defTabSz="967710"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Principal Consultant, </a:t>
            </a:r>
            <a:r>
              <a:rPr lang="en-US" dirty="0">
                <a:solidFill>
                  <a:srgbClr val="10182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SQL Manager at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Sparkhound</a:t>
            </a: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hlinkClick r:id="rId3"/>
              </a:rPr>
              <a:t>William.Assaf@sparkhound.com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Twitter: @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william_a_dba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Picture 2" descr="William Assaf">
            <a:extLst>
              <a:ext uri="{FF2B5EF4-FFF2-40B4-BE49-F238E27FC236}">
                <a16:creationId xmlns:a16="http://schemas.microsoft.com/office/drawing/2014/main" id="{2BAE5041-34BB-4C0C-A938-11DDAAA02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762041"/>
            <a:ext cx="19812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489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CB7FB91-4B45-4333-9D55-2389E2DE5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Roles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8077200" cy="5333999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/>
              <a:t>Roles are security principals that </a:t>
            </a:r>
            <a:br>
              <a:rPr lang="en-US" sz="3200" dirty="0"/>
            </a:br>
            <a:r>
              <a:rPr lang="en-US" sz="3200" dirty="0"/>
              <a:t>can grant permissions to other </a:t>
            </a:r>
            <a:br>
              <a:rPr lang="en-US" sz="3200" dirty="0"/>
            </a:br>
            <a:r>
              <a:rPr lang="en-US" sz="3200" dirty="0"/>
              <a:t>security principals.  </a:t>
            </a:r>
          </a:p>
          <a:p>
            <a:r>
              <a:rPr lang="en-US" sz="3200" dirty="0"/>
              <a:t>Logins are added to Server Roles</a:t>
            </a:r>
          </a:p>
          <a:p>
            <a:r>
              <a:rPr lang="en-US" sz="3200" dirty="0"/>
              <a:t>Users are added to Database Roles</a:t>
            </a:r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sz="3200" dirty="0"/>
              <a:t>Built-in Roles to provide a standard </a:t>
            </a:r>
            <a:br>
              <a:rPr lang="en-US" sz="3200" dirty="0"/>
            </a:br>
            <a:r>
              <a:rPr lang="en-US" sz="3200" dirty="0"/>
              <a:t>for access. </a:t>
            </a:r>
          </a:p>
          <a:p>
            <a:pPr lvl="1"/>
            <a:r>
              <a:rPr lang="en-US" sz="2800" dirty="0"/>
              <a:t>Instead however, assign more specific permissions when possible. Your data may not be homogenous in terms of sensitivity/permissions to access.</a:t>
            </a:r>
          </a:p>
          <a:p>
            <a:r>
              <a:rPr lang="en-US" sz="3200" dirty="0"/>
              <a:t>Every login is a member of public. (We’ll talk more about public later.)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pic>
        <p:nvPicPr>
          <p:cNvPr id="3074" name="Picture 2" descr="A screenshot of the SSMS Server Roles list on the properties page of a Logi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90"/>
          <a:stretch/>
        </p:blipFill>
        <p:spPr bwMode="auto">
          <a:xfrm>
            <a:off x="6831731" y="762000"/>
            <a:ext cx="2007469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 descr="A screenshot of the Security Folder of a database, with the Database Roles folder expanded">
            <a:extLst>
              <a:ext uri="{FF2B5EF4-FFF2-40B4-BE49-F238E27FC236}">
                <a16:creationId xmlns:a16="http://schemas.microsoft.com/office/drawing/2014/main" id="{ACF72925-3284-4769-AE83-641778F84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200" y="762000"/>
            <a:ext cx="3100853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64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1066800" y="1066801"/>
            <a:ext cx="10287000" cy="5191125"/>
          </a:xfrm>
        </p:spPr>
        <p:txBody>
          <a:bodyPr>
            <a:normAutofit fontScale="92500" lnSpcReduction="10000"/>
          </a:bodyPr>
          <a:lstStyle/>
          <a:p>
            <a:pPr>
              <a:buFont typeface="Arial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A SQL Server </a:t>
            </a:r>
            <a:r>
              <a:rPr lang="en-US" sz="3600" b="1" dirty="0">
                <a:solidFill>
                  <a:schemeClr val="tx1"/>
                </a:solidFill>
              </a:rPr>
              <a:t>Login</a:t>
            </a:r>
            <a:r>
              <a:rPr lang="en-US" sz="3600" dirty="0">
                <a:solidFill>
                  <a:schemeClr val="tx1"/>
                </a:solidFill>
              </a:rPr>
              <a:t> is a </a:t>
            </a:r>
            <a:r>
              <a:rPr lang="en-US" sz="3600" b="1" dirty="0">
                <a:solidFill>
                  <a:schemeClr val="tx1"/>
                </a:solidFill>
              </a:rPr>
              <a:t>server-level</a:t>
            </a:r>
            <a:r>
              <a:rPr lang="en-US" sz="3600" dirty="0">
                <a:solidFill>
                  <a:schemeClr val="tx1"/>
                </a:solidFill>
              </a:rPr>
              <a:t> security principal 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A </a:t>
            </a:r>
            <a:r>
              <a:rPr lang="en-US" sz="3200" b="1" dirty="0">
                <a:solidFill>
                  <a:schemeClr val="tx1"/>
                </a:solidFill>
              </a:rPr>
              <a:t>User</a:t>
            </a:r>
            <a:r>
              <a:rPr lang="en-US" sz="3200" dirty="0">
                <a:solidFill>
                  <a:schemeClr val="tx1"/>
                </a:solidFill>
              </a:rPr>
              <a:t> is a </a:t>
            </a:r>
            <a:r>
              <a:rPr lang="en-US" sz="3200" b="1" dirty="0">
                <a:solidFill>
                  <a:schemeClr val="tx1"/>
                </a:solidFill>
              </a:rPr>
              <a:t>database-level</a:t>
            </a:r>
            <a:r>
              <a:rPr lang="en-US" sz="3200" dirty="0">
                <a:solidFill>
                  <a:schemeClr val="tx1"/>
                </a:solidFill>
              </a:rPr>
              <a:t> principal</a:t>
            </a:r>
          </a:p>
          <a:p>
            <a:pPr>
              <a:buFont typeface="Arial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Logins are given a default database.  </a:t>
            </a:r>
          </a:p>
          <a:p>
            <a:pPr>
              <a:buFont typeface="Arial" pitchFamily="34" charset="0"/>
              <a:buChar char="•"/>
            </a:pPr>
            <a:endParaRPr lang="en-US" sz="3600" dirty="0">
              <a:solidFill>
                <a:schemeClr val="tx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CONNECT will fail if the Default Database is not accessible, and another database isn’t specified.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Best practice: set Default Database to the intended User Database, or to TempDB, which is always there, but not persistent.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>
            <a:normAutofit/>
          </a:bodyPr>
          <a:lstStyle/>
          <a:p>
            <a:pPr algn="ctr"/>
            <a:r>
              <a:rPr lang="en-US" b="1" cap="all" dirty="0">
                <a:solidFill>
                  <a:srgbClr val="3D156F"/>
                </a:solidFill>
              </a:rPr>
              <a:t>Logins</a:t>
            </a:r>
          </a:p>
        </p:txBody>
      </p:sp>
    </p:spTree>
    <p:extLst>
      <p:ext uri="{BB962C8B-B14F-4D97-AF65-F5344CB8AC3E}">
        <p14:creationId xmlns:p14="http://schemas.microsoft.com/office/powerpoint/2010/main" val="1615262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EA1687-C6DE-4C21-A19C-FCE591CCC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authenticated logins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 Authenticated logins store creds in master </a:t>
            </a:r>
            <a:r>
              <a:rPr lang="en-US" dirty="0" err="1"/>
              <a:t>db</a:t>
            </a:r>
            <a:r>
              <a:rPr lang="en-US" dirty="0"/>
              <a:t>, not AD.</a:t>
            </a:r>
          </a:p>
          <a:p>
            <a:r>
              <a:rPr lang="en-US" dirty="0"/>
              <a:t>Strongly encouraged to “Enforce Password Policy”, which can include password expiration, inheriting from the same settings in Windows from policy.</a:t>
            </a:r>
          </a:p>
          <a:p>
            <a:r>
              <a:rPr lang="en-US" dirty="0"/>
              <a:t>Unfortunately, enforcing the password policy is optional!</a:t>
            </a:r>
          </a:p>
          <a:p>
            <a:r>
              <a:rPr lang="en-US" dirty="0"/>
              <a:t>Multiple failed SQL auth login attempts will Lock Out, which a DBA must resolve.</a:t>
            </a:r>
          </a:p>
          <a:p>
            <a:endParaRPr lang="en-US" dirty="0"/>
          </a:p>
        </p:txBody>
      </p:sp>
      <p:pic>
        <p:nvPicPr>
          <p:cNvPr id="4" name="Picture 3" descr="A screenshot of MSDN documentation that says &quot;Security Note &#10;When possible, use Windows Authentication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977" y="4648200"/>
            <a:ext cx="4520045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6865787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urday Powerpoint - New">
  <a:themeElements>
    <a:clrScheme name="Custom 1">
      <a:dk1>
        <a:sysClr val="windowText" lastClr="000000"/>
      </a:dk1>
      <a:lt1>
        <a:sysClr val="window" lastClr="FFFFFF"/>
      </a:lt1>
      <a:dk2>
        <a:srgbClr val="474947"/>
      </a:dk2>
      <a:lt2>
        <a:srgbClr val="EEECE1"/>
      </a:lt2>
      <a:accent1>
        <a:srgbClr val="163764"/>
      </a:accent1>
      <a:accent2>
        <a:srgbClr val="75982F"/>
      </a:accent2>
      <a:accent3>
        <a:srgbClr val="16223C"/>
      </a:accent3>
      <a:accent4>
        <a:srgbClr val="B18126"/>
      </a:accent4>
      <a:accent5>
        <a:srgbClr val="00517C"/>
      </a:accent5>
      <a:accent6>
        <a:srgbClr val="F79646"/>
      </a:accent6>
      <a:hlink>
        <a:srgbClr val="75982F"/>
      </a:hlink>
      <a:folHlink>
        <a:srgbClr val="7598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1">
    <a:dk1>
      <a:sysClr val="windowText" lastClr="000000"/>
    </a:dk1>
    <a:lt1>
      <a:sysClr val="window" lastClr="FFFFFF"/>
    </a:lt1>
    <a:dk2>
      <a:srgbClr val="474947"/>
    </a:dk2>
    <a:lt2>
      <a:srgbClr val="EEECE1"/>
    </a:lt2>
    <a:accent1>
      <a:srgbClr val="163764"/>
    </a:accent1>
    <a:accent2>
      <a:srgbClr val="75982F"/>
    </a:accent2>
    <a:accent3>
      <a:srgbClr val="16223C"/>
    </a:accent3>
    <a:accent4>
      <a:srgbClr val="B18126"/>
    </a:accent4>
    <a:accent5>
      <a:srgbClr val="00517C"/>
    </a:accent5>
    <a:accent6>
      <a:srgbClr val="F79646"/>
    </a:accent6>
    <a:hlink>
      <a:srgbClr val="75982F"/>
    </a:hlink>
    <a:folHlink>
      <a:srgbClr val="75982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9A375054727A4C945E2299B4DCA915" ma:contentTypeVersion="0" ma:contentTypeDescription="Create a new document." ma:contentTypeScope="" ma:versionID="de1b28439f8255a9718e7d9135f24bbd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Control xmlns="http://schemas.microsoft.com/VisualStudio/2011/storyboarding/control">
  <Id Name="7aa89085-c083-4c86-af55-7590d3c9e79c" Revision="1" Stencil="System.MyShapes" StencilVersion="1.0"/>
</Control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BA6386-D4B0-4B5D-8FF1-8B01CDAF86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BDED1963-F13B-4D11-B2F5-BEE8D0DDB2B7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319B95F1-6128-476B-B834-5ABE8BE5D072}">
  <ds:schemaRefs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B7AB5544-0152-4691-A7DA-1F72E45AA17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23148</TotalTime>
  <Words>3222</Words>
  <Application>Microsoft Office PowerPoint</Application>
  <PresentationFormat>Widescreen</PresentationFormat>
  <Paragraphs>437</Paragraphs>
  <Slides>68</Slides>
  <Notes>4</Notes>
  <HiddenSlides>8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4" baseType="lpstr">
      <vt:lpstr>Wingdings</vt:lpstr>
      <vt:lpstr>Roboto</vt:lpstr>
      <vt:lpstr>Consolas</vt:lpstr>
      <vt:lpstr>Calibri</vt:lpstr>
      <vt:lpstr>Arial</vt:lpstr>
      <vt:lpstr>SQLSaturday Powerpoint - New</vt:lpstr>
      <vt:lpstr>SQL Security Principals and Permissions 101</vt:lpstr>
      <vt:lpstr>      WHY THIS TOPIC?</vt:lpstr>
      <vt:lpstr>Why is this important?</vt:lpstr>
      <vt:lpstr>Login vs usEr</vt:lpstr>
      <vt:lpstr>LOGIN VS USER</vt:lpstr>
      <vt:lpstr>On the topic of Groups…</vt:lpstr>
      <vt:lpstr>Roles</vt:lpstr>
      <vt:lpstr>Logins</vt:lpstr>
      <vt:lpstr>Sql authenticated logins</vt:lpstr>
      <vt:lpstr>Windows vs SQL Auth</vt:lpstr>
      <vt:lpstr>Windows vs SQL Auth</vt:lpstr>
      <vt:lpstr>Apps + windows auth</vt:lpstr>
      <vt:lpstr>Logins + users</vt:lpstr>
      <vt:lpstr>User MAPPING</vt:lpstr>
      <vt:lpstr>Orphaned sid</vt:lpstr>
      <vt:lpstr>Fix orphaned sid</vt:lpstr>
      <vt:lpstr>Sql login migration</vt:lpstr>
      <vt:lpstr>Sql login SIDS</vt:lpstr>
      <vt:lpstr>Contained databases</vt:lpstr>
      <vt:lpstr>Contained databases</vt:lpstr>
      <vt:lpstr>Contained databases</vt:lpstr>
      <vt:lpstr>Contained databases</vt:lpstr>
      <vt:lpstr>Azure SQL DB </vt:lpstr>
      <vt:lpstr>Azure SQL DB </vt:lpstr>
      <vt:lpstr>Azure SQL DB </vt:lpstr>
      <vt:lpstr>Relevant Across the SQL platforms</vt:lpstr>
      <vt:lpstr>An ASIDE ON Connection providers</vt:lpstr>
      <vt:lpstr>Basic user permissions</vt:lpstr>
      <vt:lpstr>permissions for non-sysadmins</vt:lpstr>
      <vt:lpstr>Basic permissions SAMPLE SCENARIO</vt:lpstr>
      <vt:lpstr>More USEFUL permissions</vt:lpstr>
      <vt:lpstr>GOTTA KEEP EM SEPARATED</vt:lpstr>
      <vt:lpstr>CONTROL permissions</vt:lpstr>
      <vt:lpstr>Testing Permissions with EXECUTE AS</vt:lpstr>
      <vt:lpstr>Testing Permissions with EXECUTE AS</vt:lpstr>
      <vt:lpstr>SQL INJECTION</vt:lpstr>
      <vt:lpstr>SQL INJECTION</vt:lpstr>
      <vt:lpstr>SQL Injection</vt:lpstr>
      <vt:lpstr>what can you do to prevent SQL Injection?</vt:lpstr>
      <vt:lpstr>what can you do to prevent SQL Injection?</vt:lpstr>
      <vt:lpstr>AZURE SQL DB threat detection</vt:lpstr>
      <vt:lpstr>HOW Stored proc PERMISSIONS WORK</vt:lpstr>
      <vt:lpstr>Stored procedures</vt:lpstr>
      <vt:lpstr>Stored procedures</vt:lpstr>
      <vt:lpstr>Views</vt:lpstr>
      <vt:lpstr>Views</vt:lpstr>
      <vt:lpstr>User-Defined Functions (UDF)</vt:lpstr>
      <vt:lpstr>User-Defined Functions (UDF)</vt:lpstr>
      <vt:lpstr>laB</vt:lpstr>
      <vt:lpstr>Builtin\administratorS</vt:lpstr>
      <vt:lpstr>dbo</vt:lpstr>
      <vt:lpstr>dbo</vt:lpstr>
      <vt:lpstr>ownership</vt:lpstr>
      <vt:lpstr>Schemas</vt:lpstr>
      <vt:lpstr>schemas</vt:lpstr>
      <vt:lpstr>PUBLIC</vt:lpstr>
      <vt:lpstr>PUBLIC</vt:lpstr>
      <vt:lpstr>GUEST</vt:lpstr>
      <vt:lpstr>SSMS Vulnerability Assessment</vt:lpstr>
      <vt:lpstr>Cross database ownership</vt:lpstr>
      <vt:lpstr>Cross database ownership</vt:lpstr>
      <vt:lpstr>Cross database ownership</vt:lpstr>
      <vt:lpstr>Application roles</vt:lpstr>
      <vt:lpstr>Application roles</vt:lpstr>
      <vt:lpstr>Finale</vt:lpstr>
      <vt:lpstr>Continued reading</vt:lpstr>
      <vt:lpstr>SQL Server 2017 Inside Out</vt:lpstr>
      <vt:lpstr>Bio and 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Server Permissions and Security Principals</dc:title>
  <dc:creator>william assaf</dc:creator>
  <cp:lastModifiedBy>William Assaf</cp:lastModifiedBy>
  <cp:revision>429</cp:revision>
  <dcterms:created xsi:type="dcterms:W3CDTF">2009-07-22T01:10:27Z</dcterms:created>
  <dcterms:modified xsi:type="dcterms:W3CDTF">2019-09-11T16:19:43Z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